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60" r:id="rId3"/>
    <p:sldId id="268" r:id="rId4"/>
    <p:sldId id="262" r:id="rId5"/>
    <p:sldId id="270" r:id="rId6"/>
    <p:sldId id="294" r:id="rId7"/>
    <p:sldId id="273" r:id="rId8"/>
    <p:sldId id="276" r:id="rId9"/>
    <p:sldId id="277" r:id="rId10"/>
    <p:sldId id="295" r:id="rId11"/>
    <p:sldId id="278" r:id="rId12"/>
    <p:sldId id="279" r:id="rId13"/>
    <p:sldId id="274" r:id="rId14"/>
    <p:sldId id="293" r:id="rId15"/>
    <p:sldId id="280" r:id="rId16"/>
    <p:sldId id="282" r:id="rId17"/>
    <p:sldId id="283" r:id="rId18"/>
    <p:sldId id="285" r:id="rId19"/>
    <p:sldId id="281" r:id="rId20"/>
    <p:sldId id="286" r:id="rId21"/>
    <p:sldId id="288" r:id="rId22"/>
    <p:sldId id="289" r:id="rId23"/>
    <p:sldId id="290" r:id="rId24"/>
    <p:sldId id="291" r:id="rId25"/>
    <p:sldId id="292" r:id="rId26"/>
    <p:sldId id="296" r:id="rId27"/>
    <p:sldId id="265" r:id="rId28"/>
  </p:sldIdLst>
  <p:sldSz cx="9144000" cy="5715000" type="screen16x10"/>
  <p:notesSz cx="6858000" cy="9144000"/>
  <p:embeddedFontLst>
    <p:embeddedFont>
      <p:font typeface="Open Sans" panose="020B0606030504020204" pitchFamily="34" charset="0"/>
      <p:regular r:id="rId30"/>
      <p:bold r:id="rId31"/>
      <p:italic r:id="rId32"/>
    </p:embeddedFont>
    <p:embeddedFont>
      <p:font typeface="Times" panose="02020603060405020304" pitchFamily="18" charset="0"/>
      <p:regular r:id="rId33"/>
      <p:bold r:id="rId34"/>
      <p:italic r:id="rId35"/>
      <p:boldItalic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B1683B-4567-49E4-991B-368EF04162A7}">
  <a:tblStyle styleId="{C7B1683B-4567-49E4-991B-368EF04162A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4BACC6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4BACC6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321475-73BE-4D6A-A7F9-CC13BCEBEE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660" y="-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08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099050" y="2622825"/>
            <a:ext cx="69459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Organizacja procesowa </a:t>
            </a:r>
            <a:endParaRPr lang="pl-PL" sz="24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24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pl-PL" sz="24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</a:t>
            </a:r>
            <a:r>
              <a:rPr lang="pl-PL" sz="24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</a:t>
            </a:r>
            <a:endParaRPr sz="24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149350" y="4139575"/>
            <a:ext cx="69459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Warszawa </a:t>
            </a:r>
            <a:r>
              <a:rPr lang="pl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16/04/2018</a:t>
            </a:r>
            <a:endParaRPr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88975" y="2934596"/>
            <a:ext cx="8023225" cy="2432050"/>
            <a:chOff x="224" y="2496"/>
            <a:chExt cx="5054" cy="153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68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742" y="2921"/>
              <a:ext cx="2031" cy="682"/>
            </a:xfrm>
            <a:custGeom>
              <a:avLst/>
              <a:gdLst>
                <a:gd name="T0" fmla="*/ 0 w 2031"/>
                <a:gd name="T1" fmla="*/ 0 h 682"/>
                <a:gd name="T2" fmla="*/ 0 w 2031"/>
                <a:gd name="T3" fmla="*/ 258 h 682"/>
                <a:gd name="T4" fmla="*/ 2031 w 2031"/>
                <a:gd name="T5" fmla="*/ 258 h 682"/>
                <a:gd name="T6" fmla="*/ 2031 w 2031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1"/>
                <a:gd name="T13" fmla="*/ 0 h 682"/>
                <a:gd name="T14" fmla="*/ 2031 w 2031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1" h="682">
                  <a:moveTo>
                    <a:pt x="0" y="0"/>
                  </a:moveTo>
                  <a:lnTo>
                    <a:pt x="0" y="258"/>
                  </a:lnTo>
                  <a:lnTo>
                    <a:pt x="2031" y="258"/>
                  </a:lnTo>
                  <a:lnTo>
                    <a:pt x="2031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742" y="2921"/>
              <a:ext cx="684" cy="682"/>
            </a:xfrm>
            <a:custGeom>
              <a:avLst/>
              <a:gdLst>
                <a:gd name="T0" fmla="*/ 0 w 684"/>
                <a:gd name="T1" fmla="*/ 0 h 682"/>
                <a:gd name="T2" fmla="*/ 0 w 684"/>
                <a:gd name="T3" fmla="*/ 258 h 682"/>
                <a:gd name="T4" fmla="*/ 684 w 684"/>
                <a:gd name="T5" fmla="*/ 258 h 682"/>
                <a:gd name="T6" fmla="*/ 684 w 684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682"/>
                <a:gd name="T14" fmla="*/ 684 w 684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682">
                  <a:moveTo>
                    <a:pt x="0" y="0"/>
                  </a:moveTo>
                  <a:lnTo>
                    <a:pt x="0" y="258"/>
                  </a:lnTo>
                  <a:lnTo>
                    <a:pt x="684" y="258"/>
                  </a:lnTo>
                  <a:lnTo>
                    <a:pt x="684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074" y="2921"/>
              <a:ext cx="668" cy="682"/>
            </a:xfrm>
            <a:custGeom>
              <a:avLst/>
              <a:gdLst>
                <a:gd name="T0" fmla="*/ 668 w 668"/>
                <a:gd name="T1" fmla="*/ 0 h 682"/>
                <a:gd name="T2" fmla="*/ 668 w 668"/>
                <a:gd name="T3" fmla="*/ 258 h 682"/>
                <a:gd name="T4" fmla="*/ 0 w 668"/>
                <a:gd name="T5" fmla="*/ 258 h 682"/>
                <a:gd name="T6" fmla="*/ 0 w 668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8"/>
                <a:gd name="T13" fmla="*/ 0 h 682"/>
                <a:gd name="T14" fmla="*/ 668 w 668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8" h="682">
                  <a:moveTo>
                    <a:pt x="668" y="0"/>
                  </a:moveTo>
                  <a:lnTo>
                    <a:pt x="668" y="258"/>
                  </a:lnTo>
                  <a:lnTo>
                    <a:pt x="0" y="258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29" y="2921"/>
              <a:ext cx="2013" cy="682"/>
            </a:xfrm>
            <a:custGeom>
              <a:avLst/>
              <a:gdLst>
                <a:gd name="T0" fmla="*/ 2013 w 2013"/>
                <a:gd name="T1" fmla="*/ 0 h 682"/>
                <a:gd name="T2" fmla="*/ 2013 w 2013"/>
                <a:gd name="T3" fmla="*/ 256 h 682"/>
                <a:gd name="T4" fmla="*/ 0 w 2013"/>
                <a:gd name="T5" fmla="*/ 256 h 682"/>
                <a:gd name="T6" fmla="*/ 0 w 2013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3"/>
                <a:gd name="T13" fmla="*/ 0 h 682"/>
                <a:gd name="T14" fmla="*/ 2013 w 2013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3" h="682">
                  <a:moveTo>
                    <a:pt x="2013" y="0"/>
                  </a:moveTo>
                  <a:lnTo>
                    <a:pt x="2013" y="256"/>
                  </a:lnTo>
                  <a:lnTo>
                    <a:pt x="0" y="256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37" y="2496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921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568" y="3603"/>
              <a:ext cx="1011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24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149" y="3738"/>
              <a:ext cx="5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Realizacja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706" y="3738"/>
              <a:ext cx="7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Dział Prawny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76" y="3738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Sprzedaż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449" y="3738"/>
              <a:ext cx="6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Księgowość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559" y="263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Prezes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279400" y="728663"/>
            <a:ext cx="8569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0" indent="-508000">
              <a:spcBef>
                <a:spcPct val="20000"/>
              </a:spcBef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Spojrzenie wertykalne na organizację pokazuje: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 err="1" smtClean="0">
                <a:latin typeface="+mn-lt"/>
                <a:cs typeface="Times New Roman" pitchFamily="18" charset="0"/>
              </a:rPr>
              <a:t>reacje</a:t>
            </a:r>
            <a:r>
              <a:rPr lang="pl-PL" sz="1800" dirty="0" smtClean="0">
                <a:latin typeface="+mn-lt"/>
                <a:cs typeface="Times New Roman" pitchFamily="18" charset="0"/>
              </a:rPr>
              <a:t> </a:t>
            </a:r>
            <a:r>
              <a:rPr lang="pl-PL" sz="1800" dirty="0">
                <a:latin typeface="+mn-lt"/>
                <a:cs typeface="Times New Roman" pitchFamily="18" charset="0"/>
              </a:rPr>
              <a:t>podporządkowania – kto, komu podlega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ludzi zgrupowanych według typu wykonywanej pracy –co robią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pionowe struktury raportowe - formalne kierunki przepływu informacji</a:t>
            </a:r>
          </a:p>
        </p:txBody>
      </p:sp>
      <p:sp>
        <p:nvSpPr>
          <p:cNvPr id="22" name="Text Box 7"/>
          <p:cNvSpPr>
            <a:spLocks noChangeArrowheads="1"/>
          </p:cNvSpPr>
          <p:nvPr/>
        </p:nvSpPr>
        <p:spPr bwMode="auto">
          <a:xfrm>
            <a:off x="2878138" y="2091641"/>
            <a:ext cx="3616325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l-PL" sz="20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A co</a:t>
            </a:r>
            <a:r>
              <a:rPr lang="pl-PL" sz="1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wytwarza </a:t>
            </a:r>
            <a:r>
              <a:rPr lang="pl-PL" sz="1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ta organizacja ?</a:t>
            </a:r>
            <a:endParaRPr lang="en-US" sz="1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3" name="Obraz 19" descr="PZPB hierarchia procesów 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1218" y="2618283"/>
            <a:ext cx="6943558" cy="311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75" y="654005"/>
            <a:ext cx="5088410" cy="509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88975" y="2934596"/>
            <a:ext cx="8023225" cy="2432050"/>
            <a:chOff x="224" y="2496"/>
            <a:chExt cx="5054" cy="153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68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742" y="2921"/>
              <a:ext cx="2031" cy="682"/>
            </a:xfrm>
            <a:custGeom>
              <a:avLst/>
              <a:gdLst>
                <a:gd name="T0" fmla="*/ 0 w 2031"/>
                <a:gd name="T1" fmla="*/ 0 h 682"/>
                <a:gd name="T2" fmla="*/ 0 w 2031"/>
                <a:gd name="T3" fmla="*/ 258 h 682"/>
                <a:gd name="T4" fmla="*/ 2031 w 2031"/>
                <a:gd name="T5" fmla="*/ 258 h 682"/>
                <a:gd name="T6" fmla="*/ 2031 w 2031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1"/>
                <a:gd name="T13" fmla="*/ 0 h 682"/>
                <a:gd name="T14" fmla="*/ 2031 w 2031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1" h="682">
                  <a:moveTo>
                    <a:pt x="0" y="0"/>
                  </a:moveTo>
                  <a:lnTo>
                    <a:pt x="0" y="258"/>
                  </a:lnTo>
                  <a:lnTo>
                    <a:pt x="2031" y="258"/>
                  </a:lnTo>
                  <a:lnTo>
                    <a:pt x="2031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742" y="2921"/>
              <a:ext cx="684" cy="682"/>
            </a:xfrm>
            <a:custGeom>
              <a:avLst/>
              <a:gdLst>
                <a:gd name="T0" fmla="*/ 0 w 684"/>
                <a:gd name="T1" fmla="*/ 0 h 682"/>
                <a:gd name="T2" fmla="*/ 0 w 684"/>
                <a:gd name="T3" fmla="*/ 258 h 682"/>
                <a:gd name="T4" fmla="*/ 684 w 684"/>
                <a:gd name="T5" fmla="*/ 258 h 682"/>
                <a:gd name="T6" fmla="*/ 684 w 684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682"/>
                <a:gd name="T14" fmla="*/ 684 w 684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682">
                  <a:moveTo>
                    <a:pt x="0" y="0"/>
                  </a:moveTo>
                  <a:lnTo>
                    <a:pt x="0" y="258"/>
                  </a:lnTo>
                  <a:lnTo>
                    <a:pt x="684" y="258"/>
                  </a:lnTo>
                  <a:lnTo>
                    <a:pt x="684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074" y="2921"/>
              <a:ext cx="668" cy="682"/>
            </a:xfrm>
            <a:custGeom>
              <a:avLst/>
              <a:gdLst>
                <a:gd name="T0" fmla="*/ 668 w 668"/>
                <a:gd name="T1" fmla="*/ 0 h 682"/>
                <a:gd name="T2" fmla="*/ 668 w 668"/>
                <a:gd name="T3" fmla="*/ 258 h 682"/>
                <a:gd name="T4" fmla="*/ 0 w 668"/>
                <a:gd name="T5" fmla="*/ 258 h 682"/>
                <a:gd name="T6" fmla="*/ 0 w 668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8"/>
                <a:gd name="T13" fmla="*/ 0 h 682"/>
                <a:gd name="T14" fmla="*/ 668 w 668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8" h="682">
                  <a:moveTo>
                    <a:pt x="668" y="0"/>
                  </a:moveTo>
                  <a:lnTo>
                    <a:pt x="668" y="258"/>
                  </a:lnTo>
                  <a:lnTo>
                    <a:pt x="0" y="258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29" y="2921"/>
              <a:ext cx="2013" cy="682"/>
            </a:xfrm>
            <a:custGeom>
              <a:avLst/>
              <a:gdLst>
                <a:gd name="T0" fmla="*/ 2013 w 2013"/>
                <a:gd name="T1" fmla="*/ 0 h 682"/>
                <a:gd name="T2" fmla="*/ 2013 w 2013"/>
                <a:gd name="T3" fmla="*/ 256 h 682"/>
                <a:gd name="T4" fmla="*/ 0 w 2013"/>
                <a:gd name="T5" fmla="*/ 256 h 682"/>
                <a:gd name="T6" fmla="*/ 0 w 2013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3"/>
                <a:gd name="T13" fmla="*/ 0 h 682"/>
                <a:gd name="T14" fmla="*/ 2013 w 2013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3" h="682">
                  <a:moveTo>
                    <a:pt x="2013" y="0"/>
                  </a:moveTo>
                  <a:lnTo>
                    <a:pt x="2013" y="256"/>
                  </a:lnTo>
                  <a:lnTo>
                    <a:pt x="0" y="256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37" y="2496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921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568" y="3603"/>
              <a:ext cx="1011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24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149" y="3738"/>
              <a:ext cx="5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Realizacja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706" y="3738"/>
              <a:ext cx="7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Dział Prawny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76" y="3738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Sprzedaż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449" y="3738"/>
              <a:ext cx="6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Księgowość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559" y="263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Prezes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279400" y="728663"/>
            <a:ext cx="8569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0" indent="-508000">
              <a:spcBef>
                <a:spcPct val="20000"/>
              </a:spcBef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Spojrzenie wertykalne na organizację pokazuje: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relacje podporządkowania – kto, komu podlega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ludzi zgrupowanych według typu wykonywanej pracy –co robią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pionowe struktury raportowe - formalne kierunki przepływu informacji</a:t>
            </a:r>
          </a:p>
        </p:txBody>
      </p:sp>
      <p:sp>
        <p:nvSpPr>
          <p:cNvPr id="23" name="Text Box 7"/>
          <p:cNvSpPr>
            <a:spLocks noChangeArrowheads="1"/>
          </p:cNvSpPr>
          <p:nvPr/>
        </p:nvSpPr>
        <p:spPr bwMode="auto">
          <a:xfrm>
            <a:off x="2878138" y="2091641"/>
            <a:ext cx="3616325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l-PL" sz="20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C</a:t>
            </a:r>
            <a:r>
              <a:rPr lang="pl-PL" sz="20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o</a:t>
            </a:r>
            <a:r>
              <a:rPr lang="pl-PL" sz="1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wytwarza </a:t>
            </a:r>
            <a:r>
              <a:rPr lang="pl-PL" sz="1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ta organizacja ?</a:t>
            </a:r>
            <a:endParaRPr lang="en-US" sz="1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Text Box 7"/>
          <p:cNvSpPr>
            <a:spLocks noChangeArrowheads="1"/>
          </p:cNvSpPr>
          <p:nvPr/>
        </p:nvSpPr>
        <p:spPr bwMode="auto">
          <a:xfrm>
            <a:off x="259557" y="2168832"/>
            <a:ext cx="8624887" cy="13280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pl-PL" sz="1800" b="1" dirty="0">
                <a:cs typeface="Times New Roman" pitchFamily="18" charset="0"/>
              </a:rPr>
              <a:t>Spojrzenie wertykalne </a:t>
            </a:r>
            <a:r>
              <a:rPr lang="pl-PL" sz="1800" b="1" u="sng" dirty="0">
                <a:cs typeface="Times New Roman" pitchFamily="18" charset="0"/>
              </a:rPr>
              <a:t>nie</a:t>
            </a:r>
            <a:r>
              <a:rPr lang="pl-PL" sz="1800" b="1" dirty="0">
                <a:cs typeface="Times New Roman" pitchFamily="18" charset="0"/>
              </a:rPr>
              <a:t> pokazuje:</a:t>
            </a:r>
          </a:p>
          <a:p>
            <a:pPr marL="542925" lvl="1" indent="-271463" defTabSz="762000">
              <a:buFontTx/>
              <a:buChar char="•"/>
              <a:tabLst>
                <a:tab pos="3405188" algn="l"/>
              </a:tabLst>
              <a:defRPr/>
            </a:pPr>
            <a:r>
              <a:rPr lang="pl-PL" sz="1800" dirty="0">
                <a:cs typeface="Times New Roman" pitchFamily="18" charset="0"/>
              </a:rPr>
              <a:t>produktów i usług	</a:t>
            </a:r>
            <a:r>
              <a:rPr lang="pl-PL" sz="1800" dirty="0" smtClean="0">
                <a:cs typeface="Times New Roman" pitchFamily="18" charset="0"/>
              </a:rPr>
              <a:t>- </a:t>
            </a:r>
            <a:r>
              <a:rPr lang="pl-PL" sz="1800" u="sng" dirty="0">
                <a:cs typeface="Times New Roman" pitchFamily="18" charset="0"/>
              </a:rPr>
              <a:t>co dostarczamy</a:t>
            </a:r>
            <a:r>
              <a:rPr lang="pl-PL" sz="1800" dirty="0">
                <a:cs typeface="Times New Roman" pitchFamily="18" charset="0"/>
              </a:rPr>
              <a:t>?</a:t>
            </a:r>
          </a:p>
          <a:p>
            <a:pPr marL="542925" lvl="1" indent="-271463" defTabSz="762000">
              <a:buFontTx/>
              <a:buChar char="•"/>
              <a:tabLst>
                <a:tab pos="3405188" algn="l"/>
              </a:tabLst>
              <a:defRPr/>
            </a:pPr>
            <a:r>
              <a:rPr lang="pl-PL" sz="1800" dirty="0">
                <a:cs typeface="Times New Roman" pitchFamily="18" charset="0"/>
              </a:rPr>
              <a:t>klientów 	</a:t>
            </a:r>
            <a:r>
              <a:rPr lang="pl-PL" sz="1800" dirty="0" smtClean="0">
                <a:cs typeface="Times New Roman" pitchFamily="18" charset="0"/>
              </a:rPr>
              <a:t>- </a:t>
            </a:r>
            <a:r>
              <a:rPr lang="pl-PL" sz="1800" dirty="0">
                <a:cs typeface="Times New Roman" pitchFamily="18" charset="0"/>
              </a:rPr>
              <a:t>komu dostarczamy? </a:t>
            </a:r>
            <a:r>
              <a:rPr lang="pl-PL" sz="1800" u="sng" dirty="0">
                <a:cs typeface="Times New Roman" pitchFamily="18" charset="0"/>
              </a:rPr>
              <a:t>dla kogo produkujemy</a:t>
            </a:r>
            <a:r>
              <a:rPr lang="pl-PL" sz="1800" dirty="0">
                <a:cs typeface="Times New Roman" pitchFamily="18" charset="0"/>
              </a:rPr>
              <a:t>?</a:t>
            </a:r>
          </a:p>
          <a:p>
            <a:pPr marL="542925" lvl="1" indent="-271463" defTabSz="762000">
              <a:buFontTx/>
              <a:buChar char="•"/>
              <a:tabLst>
                <a:tab pos="3405188" algn="l"/>
              </a:tabLst>
              <a:defRPr/>
            </a:pPr>
            <a:r>
              <a:rPr lang="pl-PL" sz="1800" dirty="0">
                <a:cs typeface="Times New Roman" pitchFamily="18" charset="0"/>
              </a:rPr>
              <a:t>przepływu pracy i informacji </a:t>
            </a:r>
            <a:r>
              <a:rPr lang="pl-PL" sz="1800" dirty="0" smtClean="0">
                <a:cs typeface="Times New Roman" pitchFamily="18" charset="0"/>
              </a:rPr>
              <a:t>- </a:t>
            </a:r>
            <a:r>
              <a:rPr lang="pl-PL" sz="1800" dirty="0">
                <a:cs typeface="Times New Roman" pitchFamily="18" charset="0"/>
              </a:rPr>
              <a:t>jak </a:t>
            </a:r>
            <a:r>
              <a:rPr lang="pl-PL" sz="1800" u="sng" dirty="0">
                <a:cs typeface="Times New Roman" pitchFamily="18" charset="0"/>
              </a:rPr>
              <a:t>wytwarzamy</a:t>
            </a:r>
            <a:r>
              <a:rPr lang="pl-PL" sz="1800" dirty="0"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0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547688" y="4612600"/>
            <a:ext cx="8277225" cy="884237"/>
            <a:chOff x="205" y="3691"/>
            <a:chExt cx="5214" cy="557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4248" y="3691"/>
              <a:ext cx="1171" cy="5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+mn-lt"/>
                <a:cs typeface="Times New Roman" pitchFamily="18" charset="0"/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2902" y="3691"/>
              <a:ext cx="1170" cy="5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549" y="3691"/>
              <a:ext cx="1171" cy="5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+mn-lt"/>
                <a:cs typeface="Times New Roman" pitchFamily="18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05" y="3691"/>
              <a:ext cx="1171" cy="5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88975" y="2934596"/>
            <a:ext cx="8023225" cy="2432050"/>
            <a:chOff x="224" y="2496"/>
            <a:chExt cx="5054" cy="153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68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742" y="2921"/>
              <a:ext cx="2031" cy="682"/>
            </a:xfrm>
            <a:custGeom>
              <a:avLst/>
              <a:gdLst>
                <a:gd name="T0" fmla="*/ 0 w 2031"/>
                <a:gd name="T1" fmla="*/ 0 h 682"/>
                <a:gd name="T2" fmla="*/ 0 w 2031"/>
                <a:gd name="T3" fmla="*/ 258 h 682"/>
                <a:gd name="T4" fmla="*/ 2031 w 2031"/>
                <a:gd name="T5" fmla="*/ 258 h 682"/>
                <a:gd name="T6" fmla="*/ 2031 w 2031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1"/>
                <a:gd name="T13" fmla="*/ 0 h 682"/>
                <a:gd name="T14" fmla="*/ 2031 w 2031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1" h="682">
                  <a:moveTo>
                    <a:pt x="0" y="0"/>
                  </a:moveTo>
                  <a:lnTo>
                    <a:pt x="0" y="258"/>
                  </a:lnTo>
                  <a:lnTo>
                    <a:pt x="2031" y="258"/>
                  </a:lnTo>
                  <a:lnTo>
                    <a:pt x="2031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742" y="2921"/>
              <a:ext cx="684" cy="682"/>
            </a:xfrm>
            <a:custGeom>
              <a:avLst/>
              <a:gdLst>
                <a:gd name="T0" fmla="*/ 0 w 684"/>
                <a:gd name="T1" fmla="*/ 0 h 682"/>
                <a:gd name="T2" fmla="*/ 0 w 684"/>
                <a:gd name="T3" fmla="*/ 258 h 682"/>
                <a:gd name="T4" fmla="*/ 684 w 684"/>
                <a:gd name="T5" fmla="*/ 258 h 682"/>
                <a:gd name="T6" fmla="*/ 684 w 684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682"/>
                <a:gd name="T14" fmla="*/ 684 w 684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682">
                  <a:moveTo>
                    <a:pt x="0" y="0"/>
                  </a:moveTo>
                  <a:lnTo>
                    <a:pt x="0" y="258"/>
                  </a:lnTo>
                  <a:lnTo>
                    <a:pt x="684" y="258"/>
                  </a:lnTo>
                  <a:lnTo>
                    <a:pt x="684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074" y="2921"/>
              <a:ext cx="668" cy="682"/>
            </a:xfrm>
            <a:custGeom>
              <a:avLst/>
              <a:gdLst>
                <a:gd name="T0" fmla="*/ 668 w 668"/>
                <a:gd name="T1" fmla="*/ 0 h 682"/>
                <a:gd name="T2" fmla="*/ 668 w 668"/>
                <a:gd name="T3" fmla="*/ 258 h 682"/>
                <a:gd name="T4" fmla="*/ 0 w 668"/>
                <a:gd name="T5" fmla="*/ 258 h 682"/>
                <a:gd name="T6" fmla="*/ 0 w 668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8"/>
                <a:gd name="T13" fmla="*/ 0 h 682"/>
                <a:gd name="T14" fmla="*/ 668 w 668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8" h="682">
                  <a:moveTo>
                    <a:pt x="668" y="0"/>
                  </a:moveTo>
                  <a:lnTo>
                    <a:pt x="668" y="258"/>
                  </a:lnTo>
                  <a:lnTo>
                    <a:pt x="0" y="258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29" y="2921"/>
              <a:ext cx="2013" cy="682"/>
            </a:xfrm>
            <a:custGeom>
              <a:avLst/>
              <a:gdLst>
                <a:gd name="T0" fmla="*/ 2013 w 2013"/>
                <a:gd name="T1" fmla="*/ 0 h 682"/>
                <a:gd name="T2" fmla="*/ 2013 w 2013"/>
                <a:gd name="T3" fmla="*/ 256 h 682"/>
                <a:gd name="T4" fmla="*/ 0 w 2013"/>
                <a:gd name="T5" fmla="*/ 256 h 682"/>
                <a:gd name="T6" fmla="*/ 0 w 2013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3"/>
                <a:gd name="T13" fmla="*/ 0 h 682"/>
                <a:gd name="T14" fmla="*/ 2013 w 2013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3" h="682">
                  <a:moveTo>
                    <a:pt x="2013" y="0"/>
                  </a:moveTo>
                  <a:lnTo>
                    <a:pt x="2013" y="256"/>
                  </a:lnTo>
                  <a:lnTo>
                    <a:pt x="0" y="256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37" y="2496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921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568" y="3603"/>
              <a:ext cx="1011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24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149" y="3738"/>
              <a:ext cx="5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Realizacja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706" y="3738"/>
              <a:ext cx="7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Dział Prawny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76" y="3738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Sprzedaż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449" y="3738"/>
              <a:ext cx="6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Księgowość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559" y="263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Prezes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279400" y="728663"/>
            <a:ext cx="8569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0" indent="-508000">
              <a:spcBef>
                <a:spcPct val="20000"/>
              </a:spcBef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Spojrzenie wertykalne na organizację pokazuje: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relacje podporządkowania – kto, komu podlega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ludzi zgrupowanych według typu wykonywanej pracy –co robią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pionowe struktury raportowe - formalne kierunki przepływu informacji</a:t>
            </a:r>
          </a:p>
        </p:txBody>
      </p:sp>
      <p:sp>
        <p:nvSpPr>
          <p:cNvPr id="23" name="Text Box 7"/>
          <p:cNvSpPr>
            <a:spLocks noChangeArrowheads="1"/>
          </p:cNvSpPr>
          <p:nvPr/>
        </p:nvSpPr>
        <p:spPr bwMode="auto">
          <a:xfrm>
            <a:off x="2878138" y="2091641"/>
            <a:ext cx="3616325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l-PL" sz="20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C</a:t>
            </a:r>
            <a:r>
              <a:rPr lang="pl-PL" sz="20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o</a:t>
            </a:r>
            <a:r>
              <a:rPr lang="pl-PL" sz="1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wytwarza </a:t>
            </a:r>
            <a:r>
              <a:rPr lang="pl-PL" sz="1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ta organizacja ?</a:t>
            </a:r>
            <a:endParaRPr lang="en-US" sz="1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Text Box 7"/>
          <p:cNvSpPr>
            <a:spLocks noChangeArrowheads="1"/>
          </p:cNvSpPr>
          <p:nvPr/>
        </p:nvSpPr>
        <p:spPr bwMode="auto">
          <a:xfrm>
            <a:off x="214313" y="-6382"/>
            <a:ext cx="8624887" cy="28606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762000">
              <a:defRPr/>
            </a:pPr>
            <a:r>
              <a:rPr lang="pl-PL" sz="1800" dirty="0">
                <a:cs typeface="Times New Roman" pitchFamily="18" charset="0"/>
              </a:rPr>
              <a:t>Spojrzenie wertykalne w sposób naturalny:</a:t>
            </a:r>
          </a:p>
          <a:p>
            <a:pPr marL="765175" lvl="1" indent="-193675" defTabSz="762000">
              <a:buFontTx/>
              <a:buChar char="•"/>
              <a:defRPr/>
            </a:pPr>
            <a:r>
              <a:rPr lang="pl-PL" sz="1800" dirty="0">
                <a:cs typeface="Times New Roman" pitchFamily="18" charset="0"/>
              </a:rPr>
              <a:t>stymuluje tworzenie celów dla poszczególnych jednostek (silosów),</a:t>
            </a:r>
          </a:p>
          <a:p>
            <a:pPr marL="765175" lvl="1" indent="-193675" defTabSz="762000">
              <a:buFontTx/>
              <a:buChar char="•"/>
              <a:defRPr/>
            </a:pPr>
            <a:r>
              <a:rPr lang="pl-PL" sz="1800" dirty="0">
                <a:cs typeface="Times New Roman" pitchFamily="18" charset="0"/>
              </a:rPr>
              <a:t>poddaje kontroli kanały przepływu informacji (autocenzura),</a:t>
            </a:r>
          </a:p>
          <a:p>
            <a:pPr marL="765175" lvl="1" indent="-193675" defTabSz="762000">
              <a:buFontTx/>
              <a:buChar char="•"/>
              <a:defRPr/>
            </a:pPr>
            <a:r>
              <a:rPr lang="pl-PL" sz="1800" dirty="0">
                <a:cs typeface="Times New Roman" pitchFamily="18" charset="0"/>
              </a:rPr>
              <a:t>blokuje tworzenie i porządkowanie wiedzy w przedsiębiorstwie,</a:t>
            </a:r>
          </a:p>
          <a:p>
            <a:pPr marL="765175" lvl="1" indent="-193675" defTabSz="762000">
              <a:buFontTx/>
              <a:buChar char="•"/>
              <a:defRPr/>
            </a:pPr>
            <a:r>
              <a:rPr lang="pl-PL" sz="1800" dirty="0">
                <a:cs typeface="Times New Roman" pitchFamily="18" charset="0"/>
              </a:rPr>
              <a:t>spowalnia (paraliżuje):</a:t>
            </a:r>
          </a:p>
          <a:p>
            <a:pPr marL="1143000" lvl="2" defTabSz="762000">
              <a:buFontTx/>
              <a:buChar char="•"/>
              <a:defRPr/>
            </a:pPr>
            <a:r>
              <a:rPr lang="pl-PL" sz="1800" dirty="0">
                <a:cs typeface="Times New Roman" pitchFamily="18" charset="0"/>
              </a:rPr>
              <a:t>działanie nakierowane na cel główny, </a:t>
            </a:r>
          </a:p>
          <a:p>
            <a:pPr marL="1143000" lvl="2" defTabSz="762000">
              <a:buFontTx/>
              <a:buChar char="•"/>
              <a:defRPr/>
            </a:pPr>
            <a:r>
              <a:rPr lang="pl-PL" sz="1800" dirty="0">
                <a:cs typeface="Times New Roman" pitchFamily="18" charset="0"/>
              </a:rPr>
              <a:t>dostrzeganie zmian,</a:t>
            </a:r>
          </a:p>
          <a:p>
            <a:pPr marL="1143000" lvl="2" defTabSz="762000">
              <a:buFontTx/>
              <a:buChar char="•"/>
              <a:defRPr/>
            </a:pPr>
            <a:r>
              <a:rPr lang="pl-PL" sz="1800" dirty="0">
                <a:cs typeface="Times New Roman" pitchFamily="18" charset="0"/>
              </a:rPr>
              <a:t>reakcje na zmiany,</a:t>
            </a:r>
          </a:p>
          <a:p>
            <a:pPr defTabSz="762000">
              <a:defRPr/>
            </a:pPr>
            <a:r>
              <a:rPr lang="pl-PL" sz="1800" dirty="0">
                <a:cs typeface="Times New Roman" pitchFamily="18" charset="0"/>
              </a:rPr>
              <a:t>oddzielając pracę od miejsca decyzji o sposobie realizacji pracy.</a:t>
            </a: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1195388" y="2883812"/>
            <a:ext cx="2135188" cy="1693863"/>
            <a:chOff x="552" y="2448"/>
            <a:chExt cx="1345" cy="1067"/>
          </a:xfrm>
        </p:grpSpPr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811" y="3447"/>
              <a:ext cx="86" cy="68"/>
            </a:xfrm>
            <a:custGeom>
              <a:avLst/>
              <a:gdLst>
                <a:gd name="T0" fmla="*/ 86 w 86"/>
                <a:gd name="T1" fmla="*/ 68 h 68"/>
                <a:gd name="T2" fmla="*/ 0 w 86"/>
                <a:gd name="T3" fmla="*/ 40 h 68"/>
                <a:gd name="T4" fmla="*/ 67 w 86"/>
                <a:gd name="T5" fmla="*/ 0 h 68"/>
                <a:gd name="T6" fmla="*/ 86 w 86"/>
                <a:gd name="T7" fmla="*/ 68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68"/>
                <a:gd name="T14" fmla="*/ 86 w 86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68">
                  <a:moveTo>
                    <a:pt x="86" y="68"/>
                  </a:moveTo>
                  <a:lnTo>
                    <a:pt x="0" y="40"/>
                  </a:lnTo>
                  <a:lnTo>
                    <a:pt x="67" y="0"/>
                  </a:lnTo>
                  <a:lnTo>
                    <a:pt x="86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+mn-lt"/>
                <a:cs typeface="Arial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552" y="3449"/>
              <a:ext cx="86" cy="66"/>
            </a:xfrm>
            <a:custGeom>
              <a:avLst/>
              <a:gdLst>
                <a:gd name="T0" fmla="*/ 0 w 86"/>
                <a:gd name="T1" fmla="*/ 66 h 66"/>
                <a:gd name="T2" fmla="*/ 27 w 86"/>
                <a:gd name="T3" fmla="*/ 0 h 66"/>
                <a:gd name="T4" fmla="*/ 86 w 86"/>
                <a:gd name="T5" fmla="*/ 44 h 66"/>
                <a:gd name="T6" fmla="*/ 0 w 86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66"/>
                <a:gd name="T14" fmla="*/ 86 w 86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66">
                  <a:moveTo>
                    <a:pt x="0" y="66"/>
                  </a:moveTo>
                  <a:lnTo>
                    <a:pt x="27" y="0"/>
                  </a:lnTo>
                  <a:lnTo>
                    <a:pt x="86" y="4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+mn-lt"/>
                <a:cs typeface="Arial" charset="0"/>
              </a:endParaRPr>
            </a:p>
          </p:txBody>
        </p:sp>
        <p:grpSp>
          <p:nvGrpSpPr>
            <p:cNvPr id="33" name="Group 27"/>
            <p:cNvGrpSpPr>
              <a:grpSpLocks/>
            </p:cNvGrpSpPr>
            <p:nvPr/>
          </p:nvGrpSpPr>
          <p:grpSpPr bwMode="auto">
            <a:xfrm>
              <a:off x="598" y="2448"/>
              <a:ext cx="1261" cy="1033"/>
              <a:chOff x="598" y="2448"/>
              <a:chExt cx="1261" cy="1033"/>
            </a:xfrm>
          </p:grpSpPr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>
                <a:off x="1248" y="2736"/>
                <a:ext cx="608" cy="7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1400">
                  <a:latin typeface="+mn-lt"/>
                  <a:cs typeface="Arial" charset="0"/>
                </a:endParaRPr>
              </a:p>
            </p:txBody>
          </p: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 flipH="1">
                <a:off x="598" y="2736"/>
                <a:ext cx="650" cy="7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1400">
                  <a:latin typeface="+mn-lt"/>
                  <a:cs typeface="Arial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700" y="2448"/>
                <a:ext cx="1159" cy="288"/>
              </a:xfrm>
              <a:custGeom>
                <a:avLst/>
                <a:gdLst>
                  <a:gd name="T0" fmla="*/ 856 w 956"/>
                  <a:gd name="T1" fmla="*/ 0 h 241"/>
                  <a:gd name="T2" fmla="*/ 766 w 956"/>
                  <a:gd name="T3" fmla="*/ 0 h 241"/>
                  <a:gd name="T4" fmla="*/ 690 w 956"/>
                  <a:gd name="T5" fmla="*/ 2 h 241"/>
                  <a:gd name="T6" fmla="*/ 601 w 956"/>
                  <a:gd name="T7" fmla="*/ 29 h 241"/>
                  <a:gd name="T8" fmla="*/ 527 w 956"/>
                  <a:gd name="T9" fmla="*/ 50 h 241"/>
                  <a:gd name="T10" fmla="*/ 455 w 956"/>
                  <a:gd name="T11" fmla="*/ 72 h 241"/>
                  <a:gd name="T12" fmla="*/ 375 w 956"/>
                  <a:gd name="T13" fmla="*/ 103 h 241"/>
                  <a:gd name="T14" fmla="*/ 257 w 956"/>
                  <a:gd name="T15" fmla="*/ 177 h 241"/>
                  <a:gd name="T16" fmla="*/ 150 w 956"/>
                  <a:gd name="T17" fmla="*/ 271 h 241"/>
                  <a:gd name="T18" fmla="*/ 103 w 956"/>
                  <a:gd name="T19" fmla="*/ 305 h 241"/>
                  <a:gd name="T20" fmla="*/ 58 w 956"/>
                  <a:gd name="T21" fmla="*/ 364 h 241"/>
                  <a:gd name="T22" fmla="*/ 48 w 956"/>
                  <a:gd name="T23" fmla="*/ 417 h 241"/>
                  <a:gd name="T24" fmla="*/ 2 w 956"/>
                  <a:gd name="T25" fmla="*/ 478 h 241"/>
                  <a:gd name="T26" fmla="*/ 0 w 956"/>
                  <a:gd name="T27" fmla="*/ 535 h 241"/>
                  <a:gd name="T28" fmla="*/ 0 w 956"/>
                  <a:gd name="T29" fmla="*/ 607 h 241"/>
                  <a:gd name="T30" fmla="*/ 0 w 956"/>
                  <a:gd name="T31" fmla="*/ 662 h 241"/>
                  <a:gd name="T32" fmla="*/ 2 w 956"/>
                  <a:gd name="T33" fmla="*/ 725 h 241"/>
                  <a:gd name="T34" fmla="*/ 48 w 956"/>
                  <a:gd name="T35" fmla="*/ 784 h 241"/>
                  <a:gd name="T36" fmla="*/ 58 w 956"/>
                  <a:gd name="T37" fmla="*/ 834 h 241"/>
                  <a:gd name="T38" fmla="*/ 103 w 956"/>
                  <a:gd name="T39" fmla="*/ 891 h 241"/>
                  <a:gd name="T40" fmla="*/ 150 w 956"/>
                  <a:gd name="T41" fmla="*/ 927 h 241"/>
                  <a:gd name="T42" fmla="*/ 257 w 956"/>
                  <a:gd name="T43" fmla="*/ 1021 h 241"/>
                  <a:gd name="T44" fmla="*/ 375 w 956"/>
                  <a:gd name="T45" fmla="*/ 1096 h 241"/>
                  <a:gd name="T46" fmla="*/ 455 w 956"/>
                  <a:gd name="T47" fmla="*/ 1127 h 241"/>
                  <a:gd name="T48" fmla="*/ 527 w 956"/>
                  <a:gd name="T49" fmla="*/ 1148 h 241"/>
                  <a:gd name="T50" fmla="*/ 601 w 956"/>
                  <a:gd name="T51" fmla="*/ 1171 h 241"/>
                  <a:gd name="T52" fmla="*/ 690 w 956"/>
                  <a:gd name="T53" fmla="*/ 1191 h 241"/>
                  <a:gd name="T54" fmla="*/ 766 w 956"/>
                  <a:gd name="T55" fmla="*/ 1196 h 241"/>
                  <a:gd name="T56" fmla="*/ 856 w 956"/>
                  <a:gd name="T57" fmla="*/ 1196 h 241"/>
                  <a:gd name="T58" fmla="*/ 4549 w 956"/>
                  <a:gd name="T59" fmla="*/ 1196 h 241"/>
                  <a:gd name="T60" fmla="*/ 4621 w 956"/>
                  <a:gd name="T61" fmla="*/ 1196 h 241"/>
                  <a:gd name="T62" fmla="*/ 4711 w 956"/>
                  <a:gd name="T63" fmla="*/ 1191 h 241"/>
                  <a:gd name="T64" fmla="*/ 4802 w 956"/>
                  <a:gd name="T65" fmla="*/ 1171 h 241"/>
                  <a:gd name="T66" fmla="*/ 4881 w 956"/>
                  <a:gd name="T67" fmla="*/ 1148 h 241"/>
                  <a:gd name="T68" fmla="*/ 4956 w 956"/>
                  <a:gd name="T69" fmla="*/ 1127 h 241"/>
                  <a:gd name="T70" fmla="*/ 5018 w 956"/>
                  <a:gd name="T71" fmla="*/ 1096 h 241"/>
                  <a:gd name="T72" fmla="*/ 5148 w 956"/>
                  <a:gd name="T73" fmla="*/ 1021 h 241"/>
                  <a:gd name="T74" fmla="*/ 5259 w 956"/>
                  <a:gd name="T75" fmla="*/ 927 h 241"/>
                  <a:gd name="T76" fmla="*/ 5306 w 956"/>
                  <a:gd name="T77" fmla="*/ 891 h 241"/>
                  <a:gd name="T78" fmla="*/ 5336 w 956"/>
                  <a:gd name="T79" fmla="*/ 834 h 241"/>
                  <a:gd name="T80" fmla="*/ 5363 w 956"/>
                  <a:gd name="T81" fmla="*/ 784 h 241"/>
                  <a:gd name="T82" fmla="*/ 5401 w 956"/>
                  <a:gd name="T83" fmla="*/ 725 h 241"/>
                  <a:gd name="T84" fmla="*/ 5406 w 956"/>
                  <a:gd name="T85" fmla="*/ 662 h 241"/>
                  <a:gd name="T86" fmla="*/ 5406 w 956"/>
                  <a:gd name="T87" fmla="*/ 607 h 241"/>
                  <a:gd name="T88" fmla="*/ 5406 w 956"/>
                  <a:gd name="T89" fmla="*/ 535 h 241"/>
                  <a:gd name="T90" fmla="*/ 5401 w 956"/>
                  <a:gd name="T91" fmla="*/ 478 h 241"/>
                  <a:gd name="T92" fmla="*/ 5363 w 956"/>
                  <a:gd name="T93" fmla="*/ 417 h 241"/>
                  <a:gd name="T94" fmla="*/ 5336 w 956"/>
                  <a:gd name="T95" fmla="*/ 364 h 241"/>
                  <a:gd name="T96" fmla="*/ 5306 w 956"/>
                  <a:gd name="T97" fmla="*/ 305 h 241"/>
                  <a:gd name="T98" fmla="*/ 5259 w 956"/>
                  <a:gd name="T99" fmla="*/ 271 h 241"/>
                  <a:gd name="T100" fmla="*/ 5148 w 956"/>
                  <a:gd name="T101" fmla="*/ 177 h 241"/>
                  <a:gd name="T102" fmla="*/ 5018 w 956"/>
                  <a:gd name="T103" fmla="*/ 103 h 241"/>
                  <a:gd name="T104" fmla="*/ 4956 w 956"/>
                  <a:gd name="T105" fmla="*/ 72 h 241"/>
                  <a:gd name="T106" fmla="*/ 4881 w 956"/>
                  <a:gd name="T107" fmla="*/ 50 h 241"/>
                  <a:gd name="T108" fmla="*/ 4802 w 956"/>
                  <a:gd name="T109" fmla="*/ 29 h 241"/>
                  <a:gd name="T110" fmla="*/ 4711 w 956"/>
                  <a:gd name="T111" fmla="*/ 2 h 241"/>
                  <a:gd name="T112" fmla="*/ 4621 w 956"/>
                  <a:gd name="T113" fmla="*/ 0 h 241"/>
                  <a:gd name="T114" fmla="*/ 4549 w 956"/>
                  <a:gd name="T115" fmla="*/ 0 h 241"/>
                  <a:gd name="T116" fmla="*/ 856 w 956"/>
                  <a:gd name="T117" fmla="*/ 0 h 2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6"/>
                  <a:gd name="T178" fmla="*/ 0 h 241"/>
                  <a:gd name="T179" fmla="*/ 956 w 956"/>
                  <a:gd name="T180" fmla="*/ 241 h 2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6" h="241">
                    <a:moveTo>
                      <a:pt x="152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6" y="6"/>
                    </a:lnTo>
                    <a:lnTo>
                      <a:pt x="93" y="10"/>
                    </a:lnTo>
                    <a:lnTo>
                      <a:pt x="80" y="14"/>
                    </a:lnTo>
                    <a:lnTo>
                      <a:pt x="66" y="20"/>
                    </a:lnTo>
                    <a:lnTo>
                      <a:pt x="45" y="36"/>
                    </a:lnTo>
                    <a:lnTo>
                      <a:pt x="26" y="54"/>
                    </a:lnTo>
                    <a:lnTo>
                      <a:pt x="18" y="62"/>
                    </a:lnTo>
                    <a:lnTo>
                      <a:pt x="10" y="74"/>
                    </a:lnTo>
                    <a:lnTo>
                      <a:pt x="8" y="84"/>
                    </a:lnTo>
                    <a:lnTo>
                      <a:pt x="2" y="96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8" y="157"/>
                    </a:lnTo>
                    <a:lnTo>
                      <a:pt x="10" y="167"/>
                    </a:lnTo>
                    <a:lnTo>
                      <a:pt x="18" y="179"/>
                    </a:lnTo>
                    <a:lnTo>
                      <a:pt x="26" y="187"/>
                    </a:lnTo>
                    <a:lnTo>
                      <a:pt x="45" y="205"/>
                    </a:lnTo>
                    <a:lnTo>
                      <a:pt x="66" y="221"/>
                    </a:lnTo>
                    <a:lnTo>
                      <a:pt x="80" y="227"/>
                    </a:lnTo>
                    <a:lnTo>
                      <a:pt x="93" y="231"/>
                    </a:lnTo>
                    <a:lnTo>
                      <a:pt x="106" y="235"/>
                    </a:lnTo>
                    <a:lnTo>
                      <a:pt x="122" y="239"/>
                    </a:lnTo>
                    <a:lnTo>
                      <a:pt x="136" y="241"/>
                    </a:lnTo>
                    <a:lnTo>
                      <a:pt x="152" y="241"/>
                    </a:lnTo>
                    <a:lnTo>
                      <a:pt x="804" y="241"/>
                    </a:lnTo>
                    <a:lnTo>
                      <a:pt x="817" y="241"/>
                    </a:lnTo>
                    <a:lnTo>
                      <a:pt x="833" y="239"/>
                    </a:lnTo>
                    <a:lnTo>
                      <a:pt x="849" y="235"/>
                    </a:lnTo>
                    <a:lnTo>
                      <a:pt x="863" y="231"/>
                    </a:lnTo>
                    <a:lnTo>
                      <a:pt x="876" y="227"/>
                    </a:lnTo>
                    <a:lnTo>
                      <a:pt x="887" y="221"/>
                    </a:lnTo>
                    <a:lnTo>
                      <a:pt x="911" y="205"/>
                    </a:lnTo>
                    <a:lnTo>
                      <a:pt x="930" y="187"/>
                    </a:lnTo>
                    <a:lnTo>
                      <a:pt x="938" y="179"/>
                    </a:lnTo>
                    <a:lnTo>
                      <a:pt x="943" y="167"/>
                    </a:lnTo>
                    <a:lnTo>
                      <a:pt x="948" y="157"/>
                    </a:lnTo>
                    <a:lnTo>
                      <a:pt x="954" y="146"/>
                    </a:lnTo>
                    <a:lnTo>
                      <a:pt x="956" y="134"/>
                    </a:lnTo>
                    <a:lnTo>
                      <a:pt x="956" y="122"/>
                    </a:lnTo>
                    <a:lnTo>
                      <a:pt x="956" y="108"/>
                    </a:lnTo>
                    <a:lnTo>
                      <a:pt x="954" y="96"/>
                    </a:lnTo>
                    <a:lnTo>
                      <a:pt x="948" y="84"/>
                    </a:lnTo>
                    <a:lnTo>
                      <a:pt x="943" y="74"/>
                    </a:lnTo>
                    <a:lnTo>
                      <a:pt x="938" y="62"/>
                    </a:lnTo>
                    <a:lnTo>
                      <a:pt x="930" y="54"/>
                    </a:lnTo>
                    <a:lnTo>
                      <a:pt x="911" y="36"/>
                    </a:lnTo>
                    <a:lnTo>
                      <a:pt x="887" y="20"/>
                    </a:lnTo>
                    <a:lnTo>
                      <a:pt x="876" y="14"/>
                    </a:lnTo>
                    <a:lnTo>
                      <a:pt x="863" y="10"/>
                    </a:lnTo>
                    <a:lnTo>
                      <a:pt x="849" y="6"/>
                    </a:lnTo>
                    <a:lnTo>
                      <a:pt x="833" y="2"/>
                    </a:lnTo>
                    <a:lnTo>
                      <a:pt x="817" y="0"/>
                    </a:lnTo>
                    <a:lnTo>
                      <a:pt x="804" y="0"/>
                    </a:lnTo>
                    <a:lnTo>
                      <a:pt x="152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pl-PL" sz="1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898" y="2528"/>
                <a:ext cx="80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pl-PL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zamknięte silosy</a:t>
                </a:r>
                <a:endParaRPr lang="pl-PL" sz="1400" dirty="0">
                  <a:latin typeface="+mn-lt"/>
                  <a:cs typeface="Times New Roman" pitchFamily="18" charset="0"/>
                </a:endParaRPr>
              </a:p>
            </p:txBody>
          </p:sp>
        </p:grpSp>
      </p:grpSp>
      <p:sp>
        <p:nvSpPr>
          <p:cNvPr id="38" name="Line 40"/>
          <p:cNvSpPr>
            <a:spLocks noChangeShapeType="1"/>
          </p:cNvSpPr>
          <p:nvPr/>
        </p:nvSpPr>
        <p:spPr bwMode="auto">
          <a:xfrm flipV="1">
            <a:off x="1381126" y="4898350"/>
            <a:ext cx="6742112" cy="55562"/>
          </a:xfrm>
          <a:prstGeom prst="line">
            <a:avLst/>
          </a:prstGeom>
          <a:noFill/>
          <a:ln w="79375" cmpd="dbl">
            <a:solidFill>
              <a:srgbClr val="008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pl-PL">
              <a:latin typeface="+mn-lt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5180925"/>
            <a:ext cx="3127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6" y="5180925"/>
            <a:ext cx="3127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1" y="5223787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5223787"/>
            <a:ext cx="3127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308476" y="4593550"/>
            <a:ext cx="762000" cy="711200"/>
            <a:chOff x="1008" y="0"/>
            <a:chExt cx="480" cy="480"/>
          </a:xfrm>
        </p:grpSpPr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1008" y="0"/>
              <a:ext cx="480" cy="480"/>
              <a:chOff x="969" y="10"/>
              <a:chExt cx="1261" cy="1286"/>
            </a:xfrm>
          </p:grpSpPr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969" y="10"/>
                <a:ext cx="1261" cy="1286"/>
              </a:xfrm>
              <a:custGeom>
                <a:avLst/>
                <a:gdLst>
                  <a:gd name="T0" fmla="*/ 0 w 1261"/>
                  <a:gd name="T1" fmla="*/ 367 h 1286"/>
                  <a:gd name="T2" fmla="*/ 385 w 1261"/>
                  <a:gd name="T3" fmla="*/ 0 h 1286"/>
                  <a:gd name="T4" fmla="*/ 876 w 1261"/>
                  <a:gd name="T5" fmla="*/ 0 h 1286"/>
                  <a:gd name="T6" fmla="*/ 1261 w 1261"/>
                  <a:gd name="T7" fmla="*/ 367 h 1286"/>
                  <a:gd name="T8" fmla="*/ 1261 w 1261"/>
                  <a:gd name="T9" fmla="*/ 896 h 1286"/>
                  <a:gd name="T10" fmla="*/ 876 w 1261"/>
                  <a:gd name="T11" fmla="*/ 1286 h 1286"/>
                  <a:gd name="T12" fmla="*/ 385 w 1261"/>
                  <a:gd name="T13" fmla="*/ 1286 h 1286"/>
                  <a:gd name="T14" fmla="*/ 0 w 1261"/>
                  <a:gd name="T15" fmla="*/ 896 h 1286"/>
                  <a:gd name="T16" fmla="*/ 0 w 1261"/>
                  <a:gd name="T17" fmla="*/ 367 h 12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1"/>
                  <a:gd name="T28" fmla="*/ 0 h 1286"/>
                  <a:gd name="T29" fmla="*/ 1261 w 1261"/>
                  <a:gd name="T30" fmla="*/ 1286 h 12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1" h="1286">
                    <a:moveTo>
                      <a:pt x="0" y="367"/>
                    </a:moveTo>
                    <a:lnTo>
                      <a:pt x="385" y="0"/>
                    </a:lnTo>
                    <a:lnTo>
                      <a:pt x="876" y="0"/>
                    </a:lnTo>
                    <a:lnTo>
                      <a:pt x="1261" y="367"/>
                    </a:lnTo>
                    <a:lnTo>
                      <a:pt x="1261" y="896"/>
                    </a:lnTo>
                    <a:lnTo>
                      <a:pt x="876" y="1286"/>
                    </a:lnTo>
                    <a:lnTo>
                      <a:pt x="385" y="1286"/>
                    </a:lnTo>
                    <a:lnTo>
                      <a:pt x="0" y="896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1053" y="96"/>
                <a:ext cx="1093" cy="1111"/>
              </a:xfrm>
              <a:custGeom>
                <a:avLst/>
                <a:gdLst>
                  <a:gd name="T0" fmla="*/ 0 w 1091"/>
                  <a:gd name="T1" fmla="*/ 317 h 1111"/>
                  <a:gd name="T2" fmla="*/ 333 w 1091"/>
                  <a:gd name="T3" fmla="*/ 0 h 1111"/>
                  <a:gd name="T4" fmla="*/ 758 w 1091"/>
                  <a:gd name="T5" fmla="*/ 0 h 1111"/>
                  <a:gd name="T6" fmla="*/ 1091 w 1091"/>
                  <a:gd name="T7" fmla="*/ 317 h 1111"/>
                  <a:gd name="T8" fmla="*/ 1091 w 1091"/>
                  <a:gd name="T9" fmla="*/ 774 h 1111"/>
                  <a:gd name="T10" fmla="*/ 758 w 1091"/>
                  <a:gd name="T11" fmla="*/ 1111 h 1111"/>
                  <a:gd name="T12" fmla="*/ 333 w 1091"/>
                  <a:gd name="T13" fmla="*/ 1111 h 1111"/>
                  <a:gd name="T14" fmla="*/ 0 w 1091"/>
                  <a:gd name="T15" fmla="*/ 774 h 1111"/>
                  <a:gd name="T16" fmla="*/ 0 w 1091"/>
                  <a:gd name="T17" fmla="*/ 317 h 1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1"/>
                  <a:gd name="T28" fmla="*/ 0 h 1111"/>
                  <a:gd name="T29" fmla="*/ 1091 w 1091"/>
                  <a:gd name="T30" fmla="*/ 1111 h 1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1" h="1111">
                    <a:moveTo>
                      <a:pt x="0" y="317"/>
                    </a:moveTo>
                    <a:lnTo>
                      <a:pt x="333" y="0"/>
                    </a:lnTo>
                    <a:lnTo>
                      <a:pt x="758" y="0"/>
                    </a:lnTo>
                    <a:lnTo>
                      <a:pt x="1091" y="317"/>
                    </a:lnTo>
                    <a:lnTo>
                      <a:pt x="1091" y="774"/>
                    </a:lnTo>
                    <a:lnTo>
                      <a:pt x="758" y="1111"/>
                    </a:lnTo>
                    <a:lnTo>
                      <a:pt x="333" y="1111"/>
                    </a:lnTo>
                    <a:lnTo>
                      <a:pt x="0" y="774"/>
                    </a:lnTo>
                    <a:lnTo>
                      <a:pt x="0" y="317"/>
                    </a:lnTo>
                  </a:path>
                </a:pathLst>
              </a:custGeom>
              <a:noFill/>
              <a:ln w="1270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1053" y="96"/>
                <a:ext cx="1093" cy="1111"/>
              </a:xfrm>
              <a:custGeom>
                <a:avLst/>
                <a:gdLst>
                  <a:gd name="T0" fmla="*/ 0 w 1091"/>
                  <a:gd name="T1" fmla="*/ 317 h 1111"/>
                  <a:gd name="T2" fmla="*/ 332 w 1091"/>
                  <a:gd name="T3" fmla="*/ 0 h 1111"/>
                  <a:gd name="T4" fmla="*/ 757 w 1091"/>
                  <a:gd name="T5" fmla="*/ 0 h 1111"/>
                  <a:gd name="T6" fmla="*/ 1091 w 1091"/>
                  <a:gd name="T7" fmla="*/ 317 h 1111"/>
                  <a:gd name="T8" fmla="*/ 1091 w 1091"/>
                  <a:gd name="T9" fmla="*/ 774 h 1111"/>
                  <a:gd name="T10" fmla="*/ 757 w 1091"/>
                  <a:gd name="T11" fmla="*/ 1111 h 1111"/>
                  <a:gd name="T12" fmla="*/ 332 w 1091"/>
                  <a:gd name="T13" fmla="*/ 1111 h 1111"/>
                  <a:gd name="T14" fmla="*/ 0 w 1091"/>
                  <a:gd name="T15" fmla="*/ 774 h 1111"/>
                  <a:gd name="T16" fmla="*/ 0 w 1091"/>
                  <a:gd name="T17" fmla="*/ 317 h 1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1"/>
                  <a:gd name="T28" fmla="*/ 0 h 1111"/>
                  <a:gd name="T29" fmla="*/ 1091 w 1091"/>
                  <a:gd name="T30" fmla="*/ 1111 h 1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1" h="1111">
                    <a:moveTo>
                      <a:pt x="0" y="317"/>
                    </a:moveTo>
                    <a:lnTo>
                      <a:pt x="332" y="0"/>
                    </a:lnTo>
                    <a:lnTo>
                      <a:pt x="757" y="0"/>
                    </a:lnTo>
                    <a:lnTo>
                      <a:pt x="1091" y="317"/>
                    </a:lnTo>
                    <a:lnTo>
                      <a:pt x="1091" y="774"/>
                    </a:lnTo>
                    <a:lnTo>
                      <a:pt x="757" y="1111"/>
                    </a:lnTo>
                    <a:lnTo>
                      <a:pt x="332" y="1111"/>
                    </a:lnTo>
                    <a:lnTo>
                      <a:pt x="0" y="774"/>
                    </a:lnTo>
                    <a:lnTo>
                      <a:pt x="0" y="317"/>
                    </a:lnTo>
                  </a:path>
                </a:pathLst>
              </a:custGeom>
              <a:noFill/>
              <a:ln w="762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</p:grp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1099" y="192"/>
              <a:ext cx="287" cy="129"/>
              <a:chOff x="1118" y="371"/>
              <a:chExt cx="963" cy="540"/>
            </a:xfrm>
          </p:grpSpPr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1866" y="370"/>
                <a:ext cx="215" cy="543"/>
              </a:xfrm>
              <a:custGeom>
                <a:avLst/>
                <a:gdLst>
                  <a:gd name="T0" fmla="*/ 0 w 215"/>
                  <a:gd name="T1" fmla="*/ 0 h 540"/>
                  <a:gd name="T2" fmla="*/ 151 w 215"/>
                  <a:gd name="T3" fmla="*/ 0 h 540"/>
                  <a:gd name="T4" fmla="*/ 215 w 215"/>
                  <a:gd name="T5" fmla="*/ 86 h 540"/>
                  <a:gd name="T6" fmla="*/ 215 w 215"/>
                  <a:gd name="T7" fmla="*/ 284 h 540"/>
                  <a:gd name="T8" fmla="*/ 151 w 215"/>
                  <a:gd name="T9" fmla="*/ 369 h 540"/>
                  <a:gd name="T10" fmla="*/ 88 w 215"/>
                  <a:gd name="T11" fmla="*/ 369 h 540"/>
                  <a:gd name="T12" fmla="*/ 88 w 215"/>
                  <a:gd name="T13" fmla="*/ 540 h 540"/>
                  <a:gd name="T14" fmla="*/ 0 w 215"/>
                  <a:gd name="T15" fmla="*/ 540 h 540"/>
                  <a:gd name="T16" fmla="*/ 0 w 215"/>
                  <a:gd name="T17" fmla="*/ 0 h 5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540"/>
                  <a:gd name="T29" fmla="*/ 215 w 215"/>
                  <a:gd name="T30" fmla="*/ 540 h 5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540">
                    <a:moveTo>
                      <a:pt x="0" y="0"/>
                    </a:moveTo>
                    <a:lnTo>
                      <a:pt x="151" y="0"/>
                    </a:lnTo>
                    <a:lnTo>
                      <a:pt x="215" y="86"/>
                    </a:lnTo>
                    <a:lnTo>
                      <a:pt x="215" y="284"/>
                    </a:lnTo>
                    <a:lnTo>
                      <a:pt x="151" y="369"/>
                    </a:lnTo>
                    <a:lnTo>
                      <a:pt x="88" y="369"/>
                    </a:lnTo>
                    <a:lnTo>
                      <a:pt x="88" y="540"/>
                    </a:lnTo>
                    <a:lnTo>
                      <a:pt x="0" y="5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1594" y="370"/>
                <a:ext cx="232" cy="543"/>
              </a:xfrm>
              <a:custGeom>
                <a:avLst/>
                <a:gdLst>
                  <a:gd name="T0" fmla="*/ 64 w 231"/>
                  <a:gd name="T1" fmla="*/ 0 h 540"/>
                  <a:gd name="T2" fmla="*/ 167 w 231"/>
                  <a:gd name="T3" fmla="*/ 0 h 540"/>
                  <a:gd name="T4" fmla="*/ 231 w 231"/>
                  <a:gd name="T5" fmla="*/ 86 h 540"/>
                  <a:gd name="T6" fmla="*/ 231 w 231"/>
                  <a:gd name="T7" fmla="*/ 454 h 540"/>
                  <a:gd name="T8" fmla="*/ 167 w 231"/>
                  <a:gd name="T9" fmla="*/ 540 h 540"/>
                  <a:gd name="T10" fmla="*/ 64 w 231"/>
                  <a:gd name="T11" fmla="*/ 540 h 540"/>
                  <a:gd name="T12" fmla="*/ 0 w 231"/>
                  <a:gd name="T13" fmla="*/ 463 h 540"/>
                  <a:gd name="T14" fmla="*/ 0 w 231"/>
                  <a:gd name="T15" fmla="*/ 86 h 540"/>
                  <a:gd name="T16" fmla="*/ 64 w 231"/>
                  <a:gd name="T17" fmla="*/ 0 h 5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1"/>
                  <a:gd name="T28" fmla="*/ 0 h 540"/>
                  <a:gd name="T29" fmla="*/ 231 w 231"/>
                  <a:gd name="T30" fmla="*/ 540 h 5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1" h="540">
                    <a:moveTo>
                      <a:pt x="64" y="0"/>
                    </a:moveTo>
                    <a:lnTo>
                      <a:pt x="167" y="0"/>
                    </a:lnTo>
                    <a:lnTo>
                      <a:pt x="231" y="86"/>
                    </a:lnTo>
                    <a:lnTo>
                      <a:pt x="231" y="454"/>
                    </a:lnTo>
                    <a:lnTo>
                      <a:pt x="167" y="540"/>
                    </a:lnTo>
                    <a:lnTo>
                      <a:pt x="64" y="540"/>
                    </a:lnTo>
                    <a:lnTo>
                      <a:pt x="0" y="463"/>
                    </a:lnTo>
                    <a:lnTo>
                      <a:pt x="0" y="8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1118" y="370"/>
                <a:ext cx="215" cy="543"/>
              </a:xfrm>
              <a:custGeom>
                <a:avLst/>
                <a:gdLst>
                  <a:gd name="T0" fmla="*/ 55 w 215"/>
                  <a:gd name="T1" fmla="*/ 0 h 540"/>
                  <a:gd name="T2" fmla="*/ 151 w 215"/>
                  <a:gd name="T3" fmla="*/ 0 h 540"/>
                  <a:gd name="T4" fmla="*/ 215 w 215"/>
                  <a:gd name="T5" fmla="*/ 86 h 540"/>
                  <a:gd name="T6" fmla="*/ 215 w 215"/>
                  <a:gd name="T7" fmla="*/ 181 h 540"/>
                  <a:gd name="T8" fmla="*/ 135 w 215"/>
                  <a:gd name="T9" fmla="*/ 181 h 540"/>
                  <a:gd name="T10" fmla="*/ 135 w 215"/>
                  <a:gd name="T11" fmla="*/ 111 h 540"/>
                  <a:gd name="T12" fmla="*/ 79 w 215"/>
                  <a:gd name="T13" fmla="*/ 111 h 540"/>
                  <a:gd name="T14" fmla="*/ 79 w 215"/>
                  <a:gd name="T15" fmla="*/ 232 h 540"/>
                  <a:gd name="T16" fmla="*/ 151 w 215"/>
                  <a:gd name="T17" fmla="*/ 232 h 540"/>
                  <a:gd name="T18" fmla="*/ 215 w 215"/>
                  <a:gd name="T19" fmla="*/ 301 h 540"/>
                  <a:gd name="T20" fmla="*/ 215 w 215"/>
                  <a:gd name="T21" fmla="*/ 463 h 540"/>
                  <a:gd name="T22" fmla="*/ 159 w 215"/>
                  <a:gd name="T23" fmla="*/ 540 h 540"/>
                  <a:gd name="T24" fmla="*/ 55 w 215"/>
                  <a:gd name="T25" fmla="*/ 540 h 540"/>
                  <a:gd name="T26" fmla="*/ 0 w 215"/>
                  <a:gd name="T27" fmla="*/ 463 h 540"/>
                  <a:gd name="T28" fmla="*/ 0 w 215"/>
                  <a:gd name="T29" fmla="*/ 369 h 540"/>
                  <a:gd name="T30" fmla="*/ 79 w 215"/>
                  <a:gd name="T31" fmla="*/ 369 h 540"/>
                  <a:gd name="T32" fmla="*/ 79 w 215"/>
                  <a:gd name="T33" fmla="*/ 437 h 540"/>
                  <a:gd name="T34" fmla="*/ 135 w 215"/>
                  <a:gd name="T35" fmla="*/ 437 h 540"/>
                  <a:gd name="T36" fmla="*/ 135 w 215"/>
                  <a:gd name="T37" fmla="*/ 317 h 540"/>
                  <a:gd name="T38" fmla="*/ 63 w 215"/>
                  <a:gd name="T39" fmla="*/ 317 h 540"/>
                  <a:gd name="T40" fmla="*/ 0 w 215"/>
                  <a:gd name="T41" fmla="*/ 249 h 540"/>
                  <a:gd name="T42" fmla="*/ 0 w 215"/>
                  <a:gd name="T43" fmla="*/ 86 h 540"/>
                  <a:gd name="T44" fmla="*/ 55 w 215"/>
                  <a:gd name="T45" fmla="*/ 0 h 5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5"/>
                  <a:gd name="T70" fmla="*/ 0 h 540"/>
                  <a:gd name="T71" fmla="*/ 215 w 215"/>
                  <a:gd name="T72" fmla="*/ 540 h 5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5" h="540">
                    <a:moveTo>
                      <a:pt x="55" y="0"/>
                    </a:moveTo>
                    <a:lnTo>
                      <a:pt x="151" y="0"/>
                    </a:lnTo>
                    <a:lnTo>
                      <a:pt x="215" y="86"/>
                    </a:lnTo>
                    <a:lnTo>
                      <a:pt x="215" y="181"/>
                    </a:lnTo>
                    <a:lnTo>
                      <a:pt x="135" y="181"/>
                    </a:lnTo>
                    <a:lnTo>
                      <a:pt x="135" y="111"/>
                    </a:lnTo>
                    <a:lnTo>
                      <a:pt x="79" y="111"/>
                    </a:lnTo>
                    <a:lnTo>
                      <a:pt x="79" y="232"/>
                    </a:lnTo>
                    <a:lnTo>
                      <a:pt x="151" y="232"/>
                    </a:lnTo>
                    <a:lnTo>
                      <a:pt x="215" y="301"/>
                    </a:lnTo>
                    <a:lnTo>
                      <a:pt x="215" y="463"/>
                    </a:lnTo>
                    <a:lnTo>
                      <a:pt x="159" y="540"/>
                    </a:lnTo>
                    <a:lnTo>
                      <a:pt x="55" y="540"/>
                    </a:lnTo>
                    <a:lnTo>
                      <a:pt x="0" y="463"/>
                    </a:lnTo>
                    <a:lnTo>
                      <a:pt x="0" y="369"/>
                    </a:lnTo>
                    <a:lnTo>
                      <a:pt x="79" y="369"/>
                    </a:lnTo>
                    <a:lnTo>
                      <a:pt x="79" y="437"/>
                    </a:lnTo>
                    <a:lnTo>
                      <a:pt x="135" y="437"/>
                    </a:lnTo>
                    <a:lnTo>
                      <a:pt x="135" y="317"/>
                    </a:lnTo>
                    <a:lnTo>
                      <a:pt x="63" y="317"/>
                    </a:lnTo>
                    <a:lnTo>
                      <a:pt x="0" y="249"/>
                    </a:lnTo>
                    <a:lnTo>
                      <a:pt x="0" y="8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1373" y="370"/>
                <a:ext cx="198" cy="543"/>
              </a:xfrm>
              <a:custGeom>
                <a:avLst/>
                <a:gdLst>
                  <a:gd name="T0" fmla="*/ 0 w 198"/>
                  <a:gd name="T1" fmla="*/ 0 h 540"/>
                  <a:gd name="T2" fmla="*/ 198 w 198"/>
                  <a:gd name="T3" fmla="*/ 0 h 540"/>
                  <a:gd name="T4" fmla="*/ 198 w 198"/>
                  <a:gd name="T5" fmla="*/ 111 h 540"/>
                  <a:gd name="T6" fmla="*/ 143 w 198"/>
                  <a:gd name="T7" fmla="*/ 111 h 540"/>
                  <a:gd name="T8" fmla="*/ 143 w 198"/>
                  <a:gd name="T9" fmla="*/ 540 h 540"/>
                  <a:gd name="T10" fmla="*/ 56 w 198"/>
                  <a:gd name="T11" fmla="*/ 540 h 540"/>
                  <a:gd name="T12" fmla="*/ 56 w 198"/>
                  <a:gd name="T13" fmla="*/ 111 h 540"/>
                  <a:gd name="T14" fmla="*/ 0 w 198"/>
                  <a:gd name="T15" fmla="*/ 111 h 540"/>
                  <a:gd name="T16" fmla="*/ 0 w 198"/>
                  <a:gd name="T17" fmla="*/ 0 h 5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8"/>
                  <a:gd name="T28" fmla="*/ 0 h 540"/>
                  <a:gd name="T29" fmla="*/ 198 w 198"/>
                  <a:gd name="T30" fmla="*/ 540 h 5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8" h="540">
                    <a:moveTo>
                      <a:pt x="0" y="0"/>
                    </a:moveTo>
                    <a:lnTo>
                      <a:pt x="198" y="0"/>
                    </a:lnTo>
                    <a:lnTo>
                      <a:pt x="198" y="111"/>
                    </a:lnTo>
                    <a:lnTo>
                      <a:pt x="143" y="111"/>
                    </a:lnTo>
                    <a:lnTo>
                      <a:pt x="143" y="540"/>
                    </a:lnTo>
                    <a:lnTo>
                      <a:pt x="56" y="540"/>
                    </a:lnTo>
                    <a:lnTo>
                      <a:pt x="56" y="111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</a:endParaRPr>
              </a:p>
            </p:txBody>
          </p:sp>
          <p:sp>
            <p:nvSpPr>
              <p:cNvPr id="50" name="Rectangle 52"/>
              <p:cNvSpPr>
                <a:spLocks noChangeArrowheads="1"/>
              </p:cNvSpPr>
              <p:nvPr/>
            </p:nvSpPr>
            <p:spPr bwMode="auto">
              <a:xfrm>
                <a:off x="1688" y="487"/>
                <a:ext cx="47" cy="30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51" name="Rectangle 53"/>
              <p:cNvSpPr>
                <a:spLocks noChangeArrowheads="1"/>
              </p:cNvSpPr>
              <p:nvPr/>
            </p:nvSpPr>
            <p:spPr bwMode="auto">
              <a:xfrm>
                <a:off x="1957" y="487"/>
                <a:ext cx="40" cy="139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>
                  <a:latin typeface="+mn-lt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2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79400" y="1342295"/>
            <a:ext cx="8569325" cy="414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0" indent="-5080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b="1" dirty="0" smtClean="0">
                <a:latin typeface="+mn-lt"/>
                <a:cs typeface="Times New Roman" pitchFamily="18" charset="0"/>
              </a:rPr>
              <a:t>Organizacyjne</a:t>
            </a:r>
            <a:r>
              <a:rPr lang="pl-PL" sz="2000" dirty="0" smtClean="0">
                <a:latin typeface="+mn-lt"/>
                <a:cs typeface="Times New Roman" pitchFamily="18" charset="0"/>
              </a:rPr>
              <a:t> - zarządzanie </a:t>
            </a:r>
            <a:r>
              <a:rPr lang="pl-PL" sz="2000" dirty="0">
                <a:latin typeface="+mn-lt"/>
                <a:cs typeface="Times New Roman" pitchFamily="18" charset="0"/>
              </a:rPr>
              <a:t>procesowe pozwala na optymalizację działań i eliminację strat, poprzez wdrożenie i adaptację procesów standardowych jako najlepszych dostępnych zasad działania w organizacji.</a:t>
            </a:r>
          </a:p>
          <a:p>
            <a:pPr marL="508000" indent="-5080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b="1" dirty="0">
                <a:latin typeface="+mn-lt"/>
                <a:cs typeface="Times New Roman" pitchFamily="18" charset="0"/>
              </a:rPr>
              <a:t>Społeczne</a:t>
            </a:r>
            <a:r>
              <a:rPr lang="pl-PL" sz="2000" dirty="0">
                <a:latin typeface="+mn-lt"/>
                <a:cs typeface="Times New Roman" pitchFamily="18" charset="0"/>
              </a:rPr>
              <a:t> </a:t>
            </a:r>
            <a:r>
              <a:rPr lang="pl-PL" sz="2000" dirty="0" smtClean="0">
                <a:latin typeface="+mn-lt"/>
                <a:cs typeface="Times New Roman" pitchFamily="18" charset="0"/>
              </a:rPr>
              <a:t>- zarządzanie </a:t>
            </a:r>
            <a:r>
              <a:rPr lang="pl-PL" sz="2000" dirty="0">
                <a:latin typeface="+mn-lt"/>
                <a:cs typeface="Times New Roman" pitchFamily="18" charset="0"/>
              </a:rPr>
              <a:t>procesowe pozwala na uprawomocnienie pracowników w oparciu o najlepsze standardy działania.</a:t>
            </a:r>
          </a:p>
          <a:p>
            <a:pPr marL="508000" indent="-5080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b="1" dirty="0" smtClean="0">
                <a:latin typeface="+mn-lt"/>
                <a:cs typeface="Times New Roman" pitchFamily="18" charset="0"/>
              </a:rPr>
              <a:t>Systemowe </a:t>
            </a:r>
            <a:r>
              <a:rPr lang="pl-PL" sz="2000" dirty="0" smtClean="0">
                <a:latin typeface="+mn-lt"/>
                <a:cs typeface="Times New Roman" pitchFamily="18" charset="0"/>
              </a:rPr>
              <a:t>- zarządzanie </a:t>
            </a:r>
            <a:r>
              <a:rPr lang="pl-PL" sz="2000" dirty="0">
                <a:latin typeface="+mn-lt"/>
                <a:cs typeface="Times New Roman" pitchFamily="18" charset="0"/>
              </a:rPr>
              <a:t>procesowe pozwala na </a:t>
            </a:r>
            <a:r>
              <a:rPr lang="pl-PL" sz="2000" dirty="0" smtClean="0">
                <a:latin typeface="+mn-lt"/>
                <a:cs typeface="Times New Roman" pitchFamily="18" charset="0"/>
              </a:rPr>
              <a:t>przygotowanie, optymalizację, automatyzację </a:t>
            </a:r>
            <a:r>
              <a:rPr lang="pl-PL" sz="2000" dirty="0">
                <a:latin typeface="+mn-lt"/>
                <a:cs typeface="Times New Roman" pitchFamily="18" charset="0"/>
              </a:rPr>
              <a:t>i adaptację do potrzeb organizacji systemów IT nakierowanych na cele organizacji.</a:t>
            </a:r>
          </a:p>
          <a:p>
            <a:pPr marL="508000" indent="-5080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b="1" dirty="0" smtClean="0">
                <a:latin typeface="+mn-lt"/>
                <a:cs typeface="Times New Roman" pitchFamily="18" charset="0"/>
              </a:rPr>
              <a:t>Rozwojowe </a:t>
            </a:r>
            <a:r>
              <a:rPr lang="pl-PL" sz="2000" dirty="0" smtClean="0">
                <a:latin typeface="+mn-lt"/>
                <a:cs typeface="Times New Roman" pitchFamily="18" charset="0"/>
              </a:rPr>
              <a:t>- zarządzanie </a:t>
            </a:r>
            <a:r>
              <a:rPr lang="pl-PL" sz="2000" dirty="0">
                <a:latin typeface="+mn-lt"/>
                <a:cs typeface="Times New Roman" pitchFamily="18" charset="0"/>
              </a:rPr>
              <a:t>procesowe pozwala na bieżącą kontrolę wyników i elastyczną adaptację do zmieniających się warunków realizacji procesów</a:t>
            </a:r>
            <a:r>
              <a:rPr lang="pl-PL" sz="2000" dirty="0" smtClean="0">
                <a:latin typeface="+mn-lt"/>
                <a:cs typeface="Times New Roman" pitchFamily="18" charset="0"/>
              </a:rPr>
              <a:t>.</a:t>
            </a:r>
            <a:endParaRPr lang="pl-PL" sz="2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75944" y="74737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Korzyści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Organizacje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procesy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2" y="611215"/>
            <a:ext cx="7902575" cy="50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upa 29"/>
          <p:cNvGrpSpPr/>
          <p:nvPr/>
        </p:nvGrpSpPr>
        <p:grpSpPr>
          <a:xfrm>
            <a:off x="1190756" y="1950708"/>
            <a:ext cx="6768516" cy="2610348"/>
            <a:chOff x="1241556" y="1988808"/>
            <a:chExt cx="6768516" cy="2610348"/>
          </a:xfrm>
        </p:grpSpPr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1241556" y="1988808"/>
              <a:ext cx="0" cy="26103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514424" y="2078820"/>
              <a:ext cx="0" cy="1890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5651032" y="2078820"/>
              <a:ext cx="0" cy="1890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8010072" y="1988808"/>
              <a:ext cx="0" cy="19802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1061"/>
          <p:cNvGrpSpPr>
            <a:grpSpLocks/>
          </p:cNvGrpSpPr>
          <p:nvPr/>
        </p:nvGrpSpPr>
        <p:grpSpPr bwMode="auto">
          <a:xfrm>
            <a:off x="7831052" y="2007853"/>
            <a:ext cx="1305584" cy="1357846"/>
            <a:chOff x="4469" y="1761"/>
            <a:chExt cx="709" cy="1392"/>
          </a:xfrm>
        </p:grpSpPr>
        <p:sp>
          <p:nvSpPr>
            <p:cNvPr id="37" name="Rectangle 1062"/>
            <p:cNvSpPr>
              <a:spLocks noChangeArrowheads="1"/>
            </p:cNvSpPr>
            <p:nvPr/>
          </p:nvSpPr>
          <p:spPr bwMode="auto">
            <a:xfrm>
              <a:off x="4469" y="1761"/>
              <a:ext cx="709" cy="1392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Rectangle 1063"/>
            <p:cNvSpPr>
              <a:spLocks noChangeArrowheads="1"/>
            </p:cNvSpPr>
            <p:nvPr/>
          </p:nvSpPr>
          <p:spPr bwMode="auto">
            <a:xfrm>
              <a:off x="4469" y="1761"/>
              <a:ext cx="709" cy="139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Rectangle 1064"/>
            <p:cNvSpPr>
              <a:spLocks noChangeArrowheads="1"/>
            </p:cNvSpPr>
            <p:nvPr/>
          </p:nvSpPr>
          <p:spPr bwMode="auto">
            <a:xfrm>
              <a:off x="4521" y="1865"/>
              <a:ext cx="580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000000"/>
                  </a:solidFill>
                </a:rPr>
                <a:t>Klient </a:t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b="1" dirty="0" smtClean="0">
                  <a:solidFill>
                    <a:srgbClr val="000000"/>
                  </a:solidFill>
                </a:rPr>
                <a:t/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dirty="0" smtClean="0">
                  <a:solidFill>
                    <a:srgbClr val="000000"/>
                  </a:solidFill>
                </a:rPr>
                <a:t>(zaspokojenie potrzeby – </a:t>
              </a:r>
              <a:br>
                <a:rPr lang="pl-PL" sz="1200" dirty="0" smtClean="0">
                  <a:solidFill>
                    <a:srgbClr val="000000"/>
                  </a:solidFill>
                </a:rPr>
              </a:br>
              <a:r>
                <a:rPr lang="pl-PL" sz="1200" b="1" dirty="0" smtClean="0">
                  <a:solidFill>
                    <a:srgbClr val="000000"/>
                  </a:solidFill>
                </a:rPr>
                <a:t>produkt</a:t>
              </a:r>
              <a:r>
                <a:rPr lang="pl-PL" sz="12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lub </a:t>
              </a:r>
            </a:p>
            <a:p>
              <a:pPr algn="ctr"/>
              <a:r>
                <a:rPr lang="pl-PL" sz="1200" b="1" dirty="0" smtClean="0">
                  <a:solidFill>
                    <a:srgbClr val="000000"/>
                  </a:solidFill>
                </a:rPr>
                <a:t>usługa)</a:t>
              </a:r>
              <a:endParaRPr lang="pl-PL" b="1" dirty="0">
                <a:latin typeface="Times New Roman" pitchFamily="18" charset="0"/>
              </a:endParaRPr>
            </a:p>
          </p:txBody>
        </p:sp>
        <p:sp>
          <p:nvSpPr>
            <p:cNvPr id="40" name="Rectangle 1065"/>
            <p:cNvSpPr>
              <a:spLocks noChangeArrowheads="1"/>
            </p:cNvSpPr>
            <p:nvPr/>
          </p:nvSpPr>
          <p:spPr bwMode="auto">
            <a:xfrm>
              <a:off x="4521" y="247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 dirty="0">
                <a:latin typeface="Times New Roman" pitchFamily="18" charset="0"/>
              </a:endParaRPr>
            </a:p>
          </p:txBody>
        </p:sp>
      </p:grpSp>
      <p:grpSp>
        <p:nvGrpSpPr>
          <p:cNvPr id="45" name="Group 1028"/>
          <p:cNvGrpSpPr>
            <a:grpSpLocks/>
          </p:cNvGrpSpPr>
          <p:nvPr/>
        </p:nvGrpSpPr>
        <p:grpSpPr bwMode="auto">
          <a:xfrm>
            <a:off x="0" y="2003087"/>
            <a:ext cx="1541627" cy="850900"/>
            <a:chOff x="966" y="2334"/>
            <a:chExt cx="820" cy="536"/>
          </a:xfrm>
        </p:grpSpPr>
        <p:sp>
          <p:nvSpPr>
            <p:cNvPr id="46" name="Rectangle 1029"/>
            <p:cNvSpPr>
              <a:spLocks noChangeArrowheads="1"/>
            </p:cNvSpPr>
            <p:nvPr/>
          </p:nvSpPr>
          <p:spPr bwMode="auto">
            <a:xfrm>
              <a:off x="966" y="2334"/>
              <a:ext cx="709" cy="531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Rectangle 1030"/>
            <p:cNvSpPr>
              <a:spLocks noChangeArrowheads="1"/>
            </p:cNvSpPr>
            <p:nvPr/>
          </p:nvSpPr>
          <p:spPr bwMode="auto">
            <a:xfrm>
              <a:off x="966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Rectangle 1031"/>
            <p:cNvSpPr>
              <a:spLocks noChangeArrowheads="1"/>
            </p:cNvSpPr>
            <p:nvPr/>
          </p:nvSpPr>
          <p:spPr bwMode="auto">
            <a:xfrm>
              <a:off x="1165" y="2351"/>
              <a:ext cx="2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 dirty="0" smtClean="0">
                  <a:solidFill>
                    <a:srgbClr val="000000"/>
                  </a:solidFill>
                </a:rPr>
                <a:t>Klient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49" name="Rectangle 1032"/>
            <p:cNvSpPr>
              <a:spLocks noChangeArrowheads="1"/>
            </p:cNvSpPr>
            <p:nvPr/>
          </p:nvSpPr>
          <p:spPr bwMode="auto">
            <a:xfrm>
              <a:off x="1097" y="2521"/>
              <a:ext cx="53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000000"/>
                  </a:solidFill>
                </a:rPr>
                <a:t>(</a:t>
              </a:r>
              <a:r>
                <a:rPr lang="pl-PL" sz="1200" dirty="0" smtClean="0">
                  <a:solidFill>
                    <a:srgbClr val="000000"/>
                  </a:solidFill>
                </a:rPr>
                <a:t>potrzeba lub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przewidywana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potrzeba)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50" name="Line 1033"/>
            <p:cNvSpPr>
              <a:spLocks noChangeShapeType="1"/>
            </p:cNvSpPr>
            <p:nvPr/>
          </p:nvSpPr>
          <p:spPr bwMode="auto">
            <a:xfrm>
              <a:off x="1675" y="2606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5" name="AutoShape 10"/>
          <p:cNvSpPr>
            <a:spLocks noChangeAspect="1" noChangeArrowheads="1"/>
          </p:cNvSpPr>
          <p:nvPr/>
        </p:nvSpPr>
        <p:spPr bwMode="auto">
          <a:xfrm>
            <a:off x="1312196" y="2183756"/>
            <a:ext cx="6647076" cy="503604"/>
          </a:xfrm>
          <a:prstGeom prst="rightArrow">
            <a:avLst>
              <a:gd name="adj1" fmla="val 50000"/>
              <a:gd name="adj2" fmla="val 104228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Organizacje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procesy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79400" y="776791"/>
            <a:ext cx="8569325" cy="225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pl-PL" sz="2000" dirty="0">
                <a:latin typeface="+mn-lt"/>
                <a:cs typeface="Times New Roman" pitchFamily="18" charset="0"/>
              </a:rPr>
              <a:t>Organizacje procesowe realizują cel jakim jest dostarczanie klientom produktów i usług. Realizują to w ramach procesów które przebiegają przez różne jednostki organizacyjne.</a:t>
            </a:r>
            <a:br>
              <a:rPr lang="pl-PL" sz="2000" dirty="0">
                <a:latin typeface="+mn-lt"/>
                <a:cs typeface="Times New Roman" pitchFamily="18" charset="0"/>
              </a:rPr>
            </a:br>
            <a:r>
              <a:rPr lang="pl-PL" sz="2000" dirty="0">
                <a:latin typeface="+mn-lt"/>
                <a:cs typeface="Times New Roman" pitchFamily="18" charset="0"/>
              </a:rPr>
              <a:t>Zarządzanie procesowe wykorzystuje elementy zarządzania hierarchicznego (</a:t>
            </a:r>
            <a:r>
              <a:rPr lang="pl-PL" sz="2000" dirty="0" err="1">
                <a:latin typeface="+mn-lt"/>
                <a:cs typeface="Times New Roman" pitchFamily="18" charset="0"/>
              </a:rPr>
              <a:t>np</a:t>
            </a:r>
            <a:r>
              <a:rPr lang="pl-PL" sz="2000" dirty="0">
                <a:latin typeface="+mn-lt"/>
                <a:cs typeface="Times New Roman" pitchFamily="18" charset="0"/>
              </a:rPr>
              <a:t> strukturę organizacyjną), ale wszystkie ich działania są podporządkowane nadrzędnym celom procesów nakierowanym na klienta i jego potrzeby. </a:t>
            </a: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688975" y="2934596"/>
            <a:ext cx="8023225" cy="2432050"/>
            <a:chOff x="224" y="2496"/>
            <a:chExt cx="5054" cy="1532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268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42" y="2921"/>
              <a:ext cx="2031" cy="682"/>
            </a:xfrm>
            <a:custGeom>
              <a:avLst/>
              <a:gdLst>
                <a:gd name="T0" fmla="*/ 0 w 2031"/>
                <a:gd name="T1" fmla="*/ 0 h 682"/>
                <a:gd name="T2" fmla="*/ 0 w 2031"/>
                <a:gd name="T3" fmla="*/ 258 h 682"/>
                <a:gd name="T4" fmla="*/ 2031 w 2031"/>
                <a:gd name="T5" fmla="*/ 258 h 682"/>
                <a:gd name="T6" fmla="*/ 2031 w 2031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1"/>
                <a:gd name="T13" fmla="*/ 0 h 682"/>
                <a:gd name="T14" fmla="*/ 2031 w 2031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1" h="682">
                  <a:moveTo>
                    <a:pt x="0" y="0"/>
                  </a:moveTo>
                  <a:lnTo>
                    <a:pt x="0" y="258"/>
                  </a:lnTo>
                  <a:lnTo>
                    <a:pt x="2031" y="258"/>
                  </a:lnTo>
                  <a:lnTo>
                    <a:pt x="2031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742" y="2921"/>
              <a:ext cx="684" cy="682"/>
            </a:xfrm>
            <a:custGeom>
              <a:avLst/>
              <a:gdLst>
                <a:gd name="T0" fmla="*/ 0 w 684"/>
                <a:gd name="T1" fmla="*/ 0 h 682"/>
                <a:gd name="T2" fmla="*/ 0 w 684"/>
                <a:gd name="T3" fmla="*/ 258 h 682"/>
                <a:gd name="T4" fmla="*/ 684 w 684"/>
                <a:gd name="T5" fmla="*/ 258 h 682"/>
                <a:gd name="T6" fmla="*/ 684 w 684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682"/>
                <a:gd name="T14" fmla="*/ 684 w 684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682">
                  <a:moveTo>
                    <a:pt x="0" y="0"/>
                  </a:moveTo>
                  <a:lnTo>
                    <a:pt x="0" y="258"/>
                  </a:lnTo>
                  <a:lnTo>
                    <a:pt x="684" y="258"/>
                  </a:lnTo>
                  <a:lnTo>
                    <a:pt x="684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074" y="2921"/>
              <a:ext cx="668" cy="682"/>
            </a:xfrm>
            <a:custGeom>
              <a:avLst/>
              <a:gdLst>
                <a:gd name="T0" fmla="*/ 668 w 668"/>
                <a:gd name="T1" fmla="*/ 0 h 682"/>
                <a:gd name="T2" fmla="*/ 668 w 668"/>
                <a:gd name="T3" fmla="*/ 258 h 682"/>
                <a:gd name="T4" fmla="*/ 0 w 668"/>
                <a:gd name="T5" fmla="*/ 258 h 682"/>
                <a:gd name="T6" fmla="*/ 0 w 668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8"/>
                <a:gd name="T13" fmla="*/ 0 h 682"/>
                <a:gd name="T14" fmla="*/ 668 w 668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8" h="682">
                  <a:moveTo>
                    <a:pt x="668" y="0"/>
                  </a:moveTo>
                  <a:lnTo>
                    <a:pt x="668" y="258"/>
                  </a:lnTo>
                  <a:lnTo>
                    <a:pt x="0" y="258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729" y="2921"/>
              <a:ext cx="2013" cy="682"/>
            </a:xfrm>
            <a:custGeom>
              <a:avLst/>
              <a:gdLst>
                <a:gd name="T0" fmla="*/ 2013 w 2013"/>
                <a:gd name="T1" fmla="*/ 0 h 682"/>
                <a:gd name="T2" fmla="*/ 2013 w 2013"/>
                <a:gd name="T3" fmla="*/ 256 h 682"/>
                <a:gd name="T4" fmla="*/ 0 w 2013"/>
                <a:gd name="T5" fmla="*/ 256 h 682"/>
                <a:gd name="T6" fmla="*/ 0 w 2013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3"/>
                <a:gd name="T13" fmla="*/ 0 h 682"/>
                <a:gd name="T14" fmla="*/ 2013 w 2013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3" h="682">
                  <a:moveTo>
                    <a:pt x="2013" y="0"/>
                  </a:moveTo>
                  <a:lnTo>
                    <a:pt x="2013" y="256"/>
                  </a:lnTo>
                  <a:lnTo>
                    <a:pt x="0" y="256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237" y="2496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921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568" y="3603"/>
              <a:ext cx="1011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24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3149" y="3738"/>
              <a:ext cx="5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Realizacja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706" y="3738"/>
              <a:ext cx="7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Dział Prawny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76" y="3738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Sprzedaż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4449" y="3738"/>
              <a:ext cx="6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Księgowość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559" y="263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Prezes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70012" y="4352182"/>
            <a:ext cx="185159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Sprzedaży</a:t>
            </a:r>
            <a:endParaRPr lang="pl-PL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53991" y="4712785"/>
            <a:ext cx="185159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Produkcji</a:t>
            </a:r>
            <a:endParaRPr lang="pl-PL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69252" y="5082117"/>
            <a:ext cx="185159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  <a:r>
              <a:rPr lang="pl-PL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bsługi gwarancyjnej</a:t>
            </a:r>
            <a:endParaRPr lang="pl-PL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V="1">
            <a:off x="1914376" y="4542045"/>
            <a:ext cx="6742112" cy="0"/>
          </a:xfrm>
          <a:prstGeom prst="line">
            <a:avLst/>
          </a:prstGeom>
          <a:noFill/>
          <a:ln w="79375" cmpd="dbl">
            <a:solidFill>
              <a:srgbClr val="008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V="1">
            <a:off x="1905588" y="4902093"/>
            <a:ext cx="6742112" cy="0"/>
          </a:xfrm>
          <a:prstGeom prst="line">
            <a:avLst/>
          </a:prstGeom>
          <a:noFill/>
          <a:ln w="79375" cmpd="dbl">
            <a:solidFill>
              <a:srgbClr val="008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1905588" y="5352153"/>
            <a:ext cx="6742112" cy="0"/>
          </a:xfrm>
          <a:prstGeom prst="line">
            <a:avLst/>
          </a:prstGeom>
          <a:noFill/>
          <a:ln w="79375" cmpd="dbl">
            <a:solidFill>
              <a:srgbClr val="008000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Organizacje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procesy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79400" y="776792"/>
            <a:ext cx="8569325" cy="19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pl-PL" sz="2000" dirty="0">
                <a:latin typeface="+mn-lt"/>
                <a:cs typeface="Times New Roman" pitchFamily="18" charset="0"/>
              </a:rPr>
              <a:t>Organizacje procesowe są nakierowane na dostarczanie klientom usług i produktów. Ponieważ technologie a co za tym idzie oczekiwania klientów zmieniają się bardzo szybko są to organizacje elastyczne w sposób ciągły adaptujące się do zmieniających się wymagań klientów. Organizacje hierarchiczne realizują swoje uzgodnione cele. Działają stabilnie ale często nie nadążają ze zmianami oczekiwanymi przez rynek.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69090"/>
              </p:ext>
            </p:extLst>
          </p:nvPr>
        </p:nvGraphicFramePr>
        <p:xfrm>
          <a:off x="1061532" y="2778816"/>
          <a:ext cx="7085618" cy="2785158"/>
        </p:xfrm>
        <a:graphic>
          <a:graphicData uri="http://schemas.openxmlformats.org/drawingml/2006/table">
            <a:tbl>
              <a:tblPr/>
              <a:tblGrid>
                <a:gridCol w="3542809"/>
                <a:gridCol w="3542809"/>
              </a:tblGrid>
              <a:tr h="2308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Organizacja hierarchiczna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Organizacja procesowa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hierarchiczna (wertykalna)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zdecentralizowana  </a:t>
                      </a:r>
                      <a:b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minimalna organizacja hierarchiczna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nastawienie na realizację celów poszczególnych jednostek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nastawienie na wspólny cel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nastawienie na jakość produktu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nastawienie na klienta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sformalizowana, sztywna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elastyczna, podatna na zmiany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6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sprawna i stabilna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innowacyjna, adaptacyjna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9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Organizacje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procesy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1" y="642657"/>
            <a:ext cx="7975183" cy="488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3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Organizacje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procesy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279400" y="776792"/>
            <a:ext cx="8569325" cy="19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pl-PL" sz="2000" dirty="0">
                <a:latin typeface="+mn-lt"/>
                <a:cs typeface="Times New Roman" pitchFamily="18" charset="0"/>
              </a:rPr>
              <a:t>Fazy przekształcania organizacji funkcjonalnej  w procesową:</a:t>
            </a:r>
          </a:p>
          <a:p>
            <a:pPr>
              <a:spcAft>
                <a:spcPts val="1200"/>
              </a:spcAft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I </a:t>
            </a:r>
            <a:r>
              <a:rPr lang="pl-PL" sz="2000" dirty="0">
                <a:latin typeface="+mn-lt"/>
                <a:cs typeface="Times New Roman" pitchFamily="18" charset="0"/>
              </a:rPr>
              <a:t>faza – polega na tworzeniu doraźnych zespołów zadaniowych, gdy problemy wykraczają poza możliwości poszczególnych obszarów; zespoły mają charakter interdyscyplinarny</a:t>
            </a:r>
          </a:p>
          <a:p>
            <a:pPr>
              <a:spcAft>
                <a:spcPts val="1200"/>
              </a:spcAft>
              <a:defRPr/>
            </a:pPr>
            <a:r>
              <a:rPr lang="pl-PL" sz="2000" dirty="0">
                <a:latin typeface="+mn-lt"/>
                <a:cs typeface="Times New Roman" pitchFamily="18" charset="0"/>
              </a:rPr>
              <a:t>II faza – do struktury funkcjonalnej implementowane są stałe elementy  - zespoły projektowe realizujące przedsięwzięcia o ograniczonym czasie istnienia</a:t>
            </a:r>
          </a:p>
          <a:p>
            <a:pPr>
              <a:spcAft>
                <a:spcPts val="1200"/>
              </a:spcAft>
              <a:defRPr/>
            </a:pPr>
            <a:r>
              <a:rPr lang="pl-PL" sz="2000" dirty="0">
                <a:latin typeface="+mn-lt"/>
                <a:cs typeface="Times New Roman" pitchFamily="18" charset="0"/>
              </a:rPr>
              <a:t>III faza – ukształtowanie organizacji procesowo – macierzowej, po wcześniejszym zidentyfikowaniu i zinstytucjonalizowaniu stałego zestawu procesów; koegzystencja podziału funkcjonalnego i procesowego</a:t>
            </a:r>
          </a:p>
          <a:p>
            <a:pPr>
              <a:spcAft>
                <a:spcPts val="1200"/>
              </a:spcAft>
              <a:defRPr/>
            </a:pPr>
            <a:r>
              <a:rPr lang="pl-PL" sz="2000" dirty="0">
                <a:latin typeface="+mn-lt"/>
                <a:cs typeface="Times New Roman" pitchFamily="18" charset="0"/>
              </a:rPr>
              <a:t>IV faza – czysta organizacja procesowa, wyeliminowana zostaje struktura funkcjonalna, dotychczasowe kompetencje obszarów funkcjonalnych przejmują menedżerowie procesów.</a:t>
            </a:r>
          </a:p>
        </p:txBody>
      </p:sp>
    </p:spTree>
    <p:extLst>
      <p:ext uri="{BB962C8B-B14F-4D97-AF65-F5344CB8AC3E}">
        <p14:creationId xmlns:p14="http://schemas.microsoft.com/office/powerpoint/2010/main" val="31618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2407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40" y="714360"/>
            <a:ext cx="8392536" cy="54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indent="-901700">
              <a:buClr>
                <a:srgbClr val="FFC000"/>
              </a:buClr>
            </a:pPr>
            <a:r>
              <a:rPr lang="pl-PL" sz="1800" dirty="0" smtClean="0">
                <a:latin typeface="+mn-lt"/>
                <a:cs typeface="Times New Roman" pitchFamily="18" charset="0"/>
              </a:rPr>
              <a:t>krok 1: powołanie i szkolenie zespołu wdrożeniowego, </a:t>
            </a:r>
          </a:p>
          <a:p>
            <a:pPr marL="901700" indent="-901700">
              <a:buClr>
                <a:srgbClr val="FFC000"/>
              </a:buClr>
            </a:pPr>
            <a:r>
              <a:rPr lang="pl-PL" sz="1800" dirty="0" smtClean="0">
                <a:latin typeface="+mn-lt"/>
                <a:cs typeface="Times New Roman" pitchFamily="18" charset="0"/>
              </a:rPr>
              <a:t>		</a:t>
            </a:r>
            <a:r>
              <a:rPr lang="pl-PL" sz="1800" b="1" dirty="0" smtClean="0">
                <a:latin typeface="+mn-lt"/>
                <a:cs typeface="Times New Roman" pitchFamily="18" charset="0"/>
              </a:rPr>
              <a:t>identyfikacja</a:t>
            </a:r>
            <a:r>
              <a:rPr lang="pl-PL" sz="1800" dirty="0" smtClean="0">
                <a:latin typeface="+mn-lt"/>
                <a:cs typeface="Times New Roman" pitchFamily="18" charset="0"/>
              </a:rPr>
              <a:t> i racjonalizacja procesów </a:t>
            </a:r>
            <a:r>
              <a:rPr lang="pl-PL" sz="1800" dirty="0" smtClean="0">
                <a:latin typeface="+mn-lt"/>
                <a:cs typeface="Times New Roman" pitchFamily="18" charset="0"/>
              </a:rPr>
              <a:t>biznesowych,</a:t>
            </a:r>
          </a:p>
          <a:p>
            <a:pPr marL="901700" indent="-901700">
              <a:buClr>
                <a:srgbClr val="FFC000"/>
              </a:buClr>
            </a:pPr>
            <a:endParaRPr lang="pl-PL" sz="1800" dirty="0">
              <a:latin typeface="+mn-lt"/>
              <a:cs typeface="Times New Roman" pitchFamily="18" charset="0"/>
            </a:endParaRPr>
          </a:p>
          <a:p>
            <a:pPr marL="901700" indent="-901700">
              <a:buClr>
                <a:srgbClr val="FFC000"/>
              </a:buClr>
            </a:pPr>
            <a:endParaRPr lang="pl-PL" sz="1800" dirty="0" smtClean="0">
              <a:latin typeface="+mn-lt"/>
              <a:cs typeface="Times New Roman" pitchFamily="18" charset="0"/>
            </a:endParaRPr>
          </a:p>
          <a:p>
            <a:pPr marL="901700" indent="-901700">
              <a:buClr>
                <a:srgbClr val="FFC000"/>
              </a:buClr>
            </a:pPr>
            <a:r>
              <a:rPr lang="pl-PL" sz="1800" dirty="0" smtClean="0">
                <a:latin typeface="+mn-lt"/>
                <a:cs typeface="Times New Roman" pitchFamily="18" charset="0"/>
              </a:rPr>
              <a:t>krok 2: </a:t>
            </a:r>
            <a:r>
              <a:rPr lang="pl-PL" sz="1800" b="1" dirty="0" smtClean="0">
                <a:latin typeface="+mn-lt"/>
                <a:cs typeface="Times New Roman" pitchFamily="18" charset="0"/>
              </a:rPr>
              <a:t>publikacja</a:t>
            </a:r>
            <a:r>
              <a:rPr lang="pl-PL" sz="1800" dirty="0" smtClean="0">
                <a:latin typeface="+mn-lt"/>
                <a:cs typeface="Times New Roman" pitchFamily="18" charset="0"/>
              </a:rPr>
              <a:t> procesów i budowa poparcia w organizacji,</a:t>
            </a:r>
          </a:p>
          <a:p>
            <a:pPr marL="901700" indent="-901700">
              <a:buClr>
                <a:srgbClr val="FFC000"/>
              </a:buClr>
            </a:pPr>
            <a:endParaRPr lang="pl-PL" sz="1800" dirty="0">
              <a:latin typeface="+mn-lt"/>
              <a:cs typeface="Times New Roman" pitchFamily="18" charset="0"/>
            </a:endParaRPr>
          </a:p>
          <a:p>
            <a:pPr marL="901700" indent="-901700">
              <a:buClr>
                <a:srgbClr val="FFC000"/>
              </a:buClr>
            </a:pPr>
            <a:endParaRPr lang="pl-PL" sz="1800" dirty="0" smtClean="0">
              <a:latin typeface="+mn-lt"/>
              <a:cs typeface="Times New Roman" pitchFamily="18" charset="0"/>
            </a:endParaRPr>
          </a:p>
          <a:p>
            <a:pPr marL="901700" indent="-901700">
              <a:buClr>
                <a:srgbClr val="FFC000"/>
              </a:buClr>
            </a:pPr>
            <a:r>
              <a:rPr lang="pl-PL" sz="1800" dirty="0" smtClean="0">
                <a:latin typeface="+mn-lt"/>
                <a:cs typeface="Times New Roman" pitchFamily="18" charset="0"/>
              </a:rPr>
              <a:t>krok </a:t>
            </a:r>
            <a:r>
              <a:rPr lang="pl-PL" sz="1800" dirty="0" smtClean="0">
                <a:latin typeface="+mn-lt"/>
                <a:cs typeface="Times New Roman" pitchFamily="18" charset="0"/>
              </a:rPr>
              <a:t>3: iteracyjne uruchamianie </a:t>
            </a:r>
            <a:r>
              <a:rPr lang="pl-PL" sz="1800" b="1" dirty="0" smtClean="0">
                <a:latin typeface="+mn-lt"/>
                <a:cs typeface="Times New Roman" pitchFamily="18" charset="0"/>
              </a:rPr>
              <a:t>automatyzacji</a:t>
            </a:r>
            <a:r>
              <a:rPr lang="pl-PL" sz="1800" dirty="0" smtClean="0">
                <a:latin typeface="+mn-lt"/>
                <a:cs typeface="Times New Roman" pitchFamily="18" charset="0"/>
              </a:rPr>
              <a:t> procesów, </a:t>
            </a:r>
            <a:br>
              <a:rPr lang="pl-PL" sz="1800" dirty="0" smtClean="0">
                <a:latin typeface="+mn-lt"/>
                <a:cs typeface="Times New Roman" pitchFamily="18" charset="0"/>
              </a:rPr>
            </a:br>
            <a:r>
              <a:rPr lang="pl-PL" sz="1800" dirty="0" smtClean="0">
                <a:latin typeface="+mn-lt"/>
                <a:cs typeface="Times New Roman" pitchFamily="18" charset="0"/>
              </a:rPr>
              <a:t>w </a:t>
            </a:r>
            <a:r>
              <a:rPr lang="pl-PL" sz="1800" dirty="0">
                <a:latin typeface="+mn-lt"/>
                <a:cs typeface="Times New Roman" pitchFamily="18" charset="0"/>
              </a:rPr>
              <a:t>sposób nakierowany na usprawnienie codziennej </a:t>
            </a:r>
            <a:r>
              <a:rPr lang="pl-PL" sz="1800" dirty="0" smtClean="0">
                <a:latin typeface="+mn-lt"/>
                <a:cs typeface="Times New Roman" pitchFamily="18" charset="0"/>
              </a:rPr>
              <a:t>pracy,</a:t>
            </a:r>
          </a:p>
          <a:p>
            <a:pPr marL="901700" indent="-901700">
              <a:buClr>
                <a:srgbClr val="FFC000"/>
              </a:buClr>
            </a:pPr>
            <a:endParaRPr lang="pl-PL" sz="1800" dirty="0">
              <a:latin typeface="+mn-lt"/>
              <a:cs typeface="Times New Roman" pitchFamily="18" charset="0"/>
            </a:endParaRPr>
          </a:p>
          <a:p>
            <a:pPr marL="901700" indent="-901700">
              <a:buClr>
                <a:srgbClr val="FFC000"/>
              </a:buClr>
            </a:pPr>
            <a:endParaRPr lang="pl-PL" sz="1800" dirty="0" smtClean="0">
              <a:latin typeface="+mn-lt"/>
              <a:cs typeface="Times New Roman" pitchFamily="18" charset="0"/>
            </a:endParaRPr>
          </a:p>
          <a:p>
            <a:pPr marL="901700" indent="-901700">
              <a:buClr>
                <a:srgbClr val="FFC000"/>
              </a:buClr>
            </a:pPr>
            <a:endParaRPr lang="pl-PL" sz="1800" dirty="0" smtClean="0">
              <a:latin typeface="+mn-lt"/>
              <a:cs typeface="Times New Roman" pitchFamily="18" charset="0"/>
            </a:endParaRPr>
          </a:p>
          <a:p>
            <a:pPr marL="901700" indent="-901700">
              <a:buClr>
                <a:srgbClr val="FFC000"/>
              </a:buClr>
            </a:pPr>
            <a:r>
              <a:rPr lang="pl-PL" sz="1800" dirty="0" smtClean="0">
                <a:latin typeface="+mn-lt"/>
                <a:cs typeface="Times New Roman" pitchFamily="18" charset="0"/>
              </a:rPr>
              <a:t>krok </a:t>
            </a:r>
            <a:r>
              <a:rPr lang="pl-PL" sz="1800" dirty="0" smtClean="0">
                <a:latin typeface="+mn-lt"/>
                <a:cs typeface="Times New Roman" pitchFamily="18" charset="0"/>
              </a:rPr>
              <a:t>4:	kontrola i </a:t>
            </a:r>
            <a:r>
              <a:rPr lang="pl-PL" sz="1800" b="1" dirty="0" smtClean="0">
                <a:latin typeface="+mn-lt"/>
                <a:cs typeface="Times New Roman" pitchFamily="18" charset="0"/>
              </a:rPr>
              <a:t>zarządzanie</a:t>
            </a:r>
            <a:r>
              <a:rPr lang="pl-PL" sz="1800" dirty="0" smtClean="0">
                <a:latin typeface="+mn-lt"/>
                <a:cs typeface="Times New Roman" pitchFamily="18" charset="0"/>
              </a:rPr>
              <a:t> zautomatyzowanymi procesami,</a:t>
            </a:r>
          </a:p>
          <a:p>
            <a:pPr marL="901700" indent="-901700">
              <a:buClr>
                <a:srgbClr val="FFC000"/>
              </a:buClr>
            </a:pPr>
            <a:r>
              <a:rPr lang="pl-PL" sz="1800" dirty="0" smtClean="0">
                <a:latin typeface="+mn-lt"/>
                <a:cs typeface="Times New Roman" pitchFamily="18" charset="0"/>
              </a:rPr>
              <a:t>		budowanie akceptacji w organizacji poprzez wykorzystanie zmniejszenia pracochłonności zgodnego z rozwojem pracowników.</a:t>
            </a:r>
            <a:endParaRPr lang="pl-PL" sz="1800" dirty="0">
              <a:latin typeface="+mn-lt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23944" y="1166072"/>
            <a:ext cx="7829568" cy="7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Zaczynając od procesu Podstawowego.</a:t>
            </a:r>
          </a:p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Wykorzystując dostępną dokumentację oraz </a:t>
            </a:r>
            <a:r>
              <a:rPr lang="pl-PL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wiedzę pracowników</a:t>
            </a:r>
            <a:endParaRPr lang="pl-PL" sz="2000" b="1" i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23944" y="2089248"/>
            <a:ext cx="7920056" cy="7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Publikacja i usprawnianie procesów z wykorzystaniem intranetu.</a:t>
            </a:r>
          </a:p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Proponowane wykorzystanie do szkoleń - </a:t>
            </a:r>
            <a:r>
              <a:rPr lang="pl-PL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angażowanie pracowników</a:t>
            </a:r>
            <a:endParaRPr lang="pl-PL" sz="2000" b="1" i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23944" y="3099360"/>
            <a:ext cx="7920056" cy="7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Automatyzacja procesów w integracji z istniejącymi aplikacjami.</a:t>
            </a:r>
          </a:p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Proponowane stopniowe uruchamianie kolejnych procesów jako </a:t>
            </a:r>
            <a:r>
              <a:rPr lang="pl-PL" sz="2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codziennego środowiska pracy</a:t>
            </a: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23944" y="4866260"/>
            <a:ext cx="7920056" cy="7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Automatyczna dostępność mierników procesów w BPMS lub BI.</a:t>
            </a:r>
          </a:p>
          <a:p>
            <a:pPr marL="901700" indent="-901700">
              <a:buClr>
                <a:srgbClr val="FFC000"/>
              </a:buClr>
            </a:pP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Ewolucyjna integracja w </a:t>
            </a:r>
            <a:r>
              <a:rPr lang="pl-PL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spójny system kontrolingowy</a:t>
            </a:r>
            <a:r>
              <a:rPr lang="pl-PL" sz="2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  <p:bldP spid="8" grpId="0" build="p" autoUpdateAnimBg="0" advAuto="0"/>
      <p:bldP spid="12" grpId="0" build="p" autoUpdateAnimBg="0" advAuto="0"/>
      <p:bldP spid="13" grpId="0" build="p" autoUpdateAnimBg="0" advAuto="0"/>
      <p:bldP spid="1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Spis </a:t>
            </a:r>
            <a:r>
              <a:rPr lang="pl" sz="300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treści</a:t>
            </a:r>
            <a:endParaRPr sz="300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94249" y="2213875"/>
            <a:ext cx="5666709" cy="141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-abecadło</a:t>
            </a:r>
            <a:r>
              <a:rPr lang="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1000"/>
              </a:spcBef>
              <a:buSzPts val="1100"/>
            </a:pPr>
            <a:r>
              <a:rPr lang="pl-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Organizacje a </a:t>
            </a:r>
            <a:r>
              <a:rPr lang="pl-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procesy</a:t>
            </a:r>
            <a:r>
              <a:rPr lang="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	13</a:t>
            </a:r>
            <a:endParaRPr sz="2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1000"/>
              </a:spcBef>
              <a:buSzPts val="1100"/>
            </a:pPr>
            <a:r>
              <a:rPr lang="pl-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r>
              <a:rPr lang="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  <a:endParaRPr sz="2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2407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676400"/>
            <a:ext cx="6981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658261" y="5049216"/>
            <a:ext cx="2003751" cy="4946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modeler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2407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658261" y="5049216"/>
            <a:ext cx="2003751" cy="4946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modeler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0" y="1738313"/>
            <a:ext cx="67151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6" y="1738313"/>
            <a:ext cx="6705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hape 97"/>
          <p:cNvSpPr txBox="1"/>
          <p:nvPr/>
        </p:nvSpPr>
        <p:spPr>
          <a:xfrm>
            <a:off x="388628" y="181590"/>
            <a:ext cx="62407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658261" y="5049216"/>
            <a:ext cx="2003751" cy="4946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modeler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121940" y="5229240"/>
            <a:ext cx="1530204" cy="535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27016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08" y="1724025"/>
            <a:ext cx="6705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hape 97"/>
          <p:cNvSpPr txBox="1"/>
          <p:nvPr/>
        </p:nvSpPr>
        <p:spPr>
          <a:xfrm>
            <a:off x="388628" y="181590"/>
            <a:ext cx="62407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658261" y="5049216"/>
            <a:ext cx="2003751" cy="4946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modeler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121940" y="5229240"/>
            <a:ext cx="1530204" cy="535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16505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3" y="1738313"/>
            <a:ext cx="67246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hape 97"/>
          <p:cNvSpPr txBox="1"/>
          <p:nvPr/>
        </p:nvSpPr>
        <p:spPr>
          <a:xfrm>
            <a:off x="388628" y="181590"/>
            <a:ext cx="62407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658261" y="5049216"/>
            <a:ext cx="2003751" cy="4946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modeler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121940" y="5229240"/>
            <a:ext cx="1530204" cy="535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portal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202084" y="5014495"/>
            <a:ext cx="3420456" cy="4947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workflow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15" y="1733550"/>
            <a:ext cx="67246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hape 97"/>
          <p:cNvSpPr txBox="1"/>
          <p:nvPr/>
        </p:nvSpPr>
        <p:spPr>
          <a:xfrm>
            <a:off x="388628" y="181590"/>
            <a:ext cx="62407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2658261" y="5049216"/>
            <a:ext cx="2003751" cy="4946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modeler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121940" y="5229240"/>
            <a:ext cx="1530204" cy="535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portal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202084" y="5014495"/>
            <a:ext cx="3941916" cy="535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workflow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 /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BPMS (RPA)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Wdrożenie zarządzania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procesowego</a:t>
            </a:r>
            <a:endParaRPr lang="pl-PL" sz="2600" b="1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275944" y="1203425"/>
            <a:ext cx="86623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aby osiągnąć korzyści z wdrożenia zarządzania procesowego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</a:t>
            </a:r>
            <a:r>
              <a:rPr lang="pl-PL" sz="24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Zidentyfikować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swoje procesy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Wpoić wszystkim pracownikom przekonanie o ich znaczeniu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Wprowadzić mierniki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systematyczne mierzenie procesów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Przejść do zarządzania procesami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26719" y="1918072"/>
            <a:ext cx="54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Przekonać własny management</a:t>
            </a:r>
            <a:endParaRPr lang="pl-P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Dziękuję za uwagę</a:t>
            </a:r>
            <a:endParaRPr sz="300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766400" y="3128275"/>
            <a:ext cx="56112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Marek Szelągowski</a:t>
            </a:r>
            <a:endParaRPr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marek.szelągowski@dbpm.pl</a:t>
            </a: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tekstu 14"/>
          <p:cNvSpPr txBox="1">
            <a:spLocks/>
          </p:cNvSpPr>
          <p:nvPr/>
        </p:nvSpPr>
        <p:spPr bwMode="auto">
          <a:xfrm>
            <a:off x="611981" y="854393"/>
            <a:ext cx="7920038" cy="33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5725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defRPr/>
            </a:pPr>
            <a:r>
              <a:rPr lang="pl-PL" sz="2400" b="1" i="1" dirty="0" smtClean="0">
                <a:latin typeface="+mj-lt"/>
              </a:rPr>
              <a:t>„Wspieranie </a:t>
            </a:r>
            <a:r>
              <a:rPr lang="pl-PL" sz="2400" b="1" i="1" dirty="0">
                <a:latin typeface="+mj-lt"/>
              </a:rPr>
              <a:t>naszych klientów w wypracowywaniu usprawnień podstawowego procesu biznesowego i ich skutecznym wdrażaniu w codziennej pracy </a:t>
            </a:r>
            <a:r>
              <a:rPr lang="pl-PL" sz="2400" b="1" i="1" dirty="0" smtClean="0">
                <a:latin typeface="+mj-lt"/>
              </a:rPr>
              <a:t/>
            </a:r>
            <a:br>
              <a:rPr lang="pl-PL" sz="2400" b="1" i="1" dirty="0" smtClean="0">
                <a:latin typeface="+mj-lt"/>
              </a:rPr>
            </a:br>
            <a:r>
              <a:rPr lang="pl-PL" sz="2400" b="1" i="1" dirty="0" smtClean="0">
                <a:latin typeface="+mj-lt"/>
              </a:rPr>
              <a:t>dzięki </a:t>
            </a:r>
            <a:r>
              <a:rPr lang="pl-PL" sz="2400" b="1" i="1" dirty="0">
                <a:latin typeface="+mj-lt"/>
              </a:rPr>
              <a:t>wykorzystaniu wiedzy i dynamizmu ich </a:t>
            </a:r>
            <a:r>
              <a:rPr lang="pl-PL" sz="2400" b="1" i="1" dirty="0" smtClean="0">
                <a:latin typeface="+mj-lt"/>
              </a:rPr>
              <a:t>pracowników.”</a:t>
            </a:r>
            <a:endParaRPr lang="en-US" sz="24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2597" y="4714818"/>
            <a:ext cx="8311075" cy="70788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762000" eaLnBrk="0" hangingPunct="0">
              <a:buClr>
                <a:schemeClr val="hlink"/>
              </a:buClr>
              <a:buSzPct val="200000"/>
              <a:buFont typeface="Zapf Dingbats" charset="2"/>
              <a:buNone/>
            </a:pPr>
            <a:r>
              <a:rPr lang="pl-PL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Uwaga:</a:t>
            </a:r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tabelka Sponsora lub Kierownika projektu to nie jest dowód </a:t>
            </a:r>
            <a:r>
              <a:rPr lang="pl-PL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skutecznego wdrożenia w codziennej pracy</a:t>
            </a:r>
            <a:r>
              <a:rPr lang="pl-P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!</a:t>
            </a:r>
            <a:endParaRPr lang="de-DE" sz="2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1691160" y="2450900"/>
            <a:ext cx="539143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7804" y="555287"/>
            <a:ext cx="6390852" cy="430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Misja firmy </a:t>
            </a:r>
            <a:r>
              <a:rPr lang="pl-PL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dynamic</a:t>
            </a:r>
            <a:r>
              <a:rPr lang="pl-P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BPM</a:t>
            </a:r>
            <a:endParaRPr lang="pl-PL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53" y="3637389"/>
            <a:ext cx="2117373" cy="6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47" y="3027587"/>
            <a:ext cx="800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4" y="3713923"/>
            <a:ext cx="17430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44" y="3144374"/>
            <a:ext cx="1609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3713923"/>
            <a:ext cx="2329264" cy="5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76" y="2883482"/>
            <a:ext cx="10382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2988257"/>
            <a:ext cx="1885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4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tekstu 4"/>
          <p:cNvSpPr txBox="1">
            <a:spLocks/>
          </p:cNvSpPr>
          <p:nvPr/>
        </p:nvSpPr>
        <p:spPr>
          <a:xfrm>
            <a:off x="149836" y="825352"/>
            <a:ext cx="4191026" cy="48054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0" hangingPunct="0">
              <a:spcBef>
                <a:spcPct val="95000"/>
              </a:spcBef>
              <a:spcAft>
                <a:spcPct val="10000"/>
              </a:spcAft>
              <a:buClr>
                <a:srgbClr val="FFC000"/>
              </a:buClr>
              <a:buFont typeface="Times" pitchFamily="18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Filozofia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procesowe 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filozofia zarządzania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promująca nakierowanie działań na potrzeby klienta, odpowiedzialność, przejrzystość i ciągłe usprawnianie. 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eaLnBrk="0" hangingPunct="0">
              <a:spcBef>
                <a:spcPct val="95000"/>
              </a:spcBef>
              <a:spcAft>
                <a:spcPct val="10000"/>
              </a:spcAft>
              <a:buClr>
                <a:srgbClr val="FFC000"/>
              </a:buClr>
              <a:buFont typeface="Times" pitchFamily="18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Metodyka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procesowe 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metodyką poprawiającą wydajność (zmniejszenie strat) 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efektywność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(zwiększając szybkość, zwinność działań).</a:t>
            </a:r>
          </a:p>
          <a:p>
            <a:pPr marL="228600" indent="-228600" eaLnBrk="0" hangingPunct="0">
              <a:spcBef>
                <a:spcPct val="95000"/>
              </a:spcBef>
              <a:spcAft>
                <a:spcPct val="10000"/>
              </a:spcAft>
              <a:buClr>
                <a:srgbClr val="FFC000"/>
              </a:buClr>
              <a:buFont typeface="Times" pitchFamily="18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Narzędzia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BPA i BPMS to </a:t>
            </a:r>
            <a:b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zestaw narzędzi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identyfikacji, komunikacji i optymalizacji procesów oraz projektowania, realizacji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optymalizacji aplikacji biznesowych.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26" y="1076839"/>
            <a:ext cx="4761293" cy="354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341436" y="1022627"/>
            <a:ext cx="79805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 biznesowy to specyficzny łańcuch działań, </a:t>
            </a: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określonymi zasobami, danymi i wynikami oraz jasno zdefiniowanym wejściem, wyjściem i celem</a:t>
            </a: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061454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683560" y="4476011"/>
            <a:ext cx="7620000" cy="1059741"/>
            <a:chOff x="1179958" y="5023451"/>
            <a:chExt cx="7620000" cy="1059741"/>
          </a:xfrm>
        </p:grpSpPr>
        <p:sp>
          <p:nvSpPr>
            <p:cNvPr id="8" name="Rectangle 1027"/>
            <p:cNvSpPr txBox="1">
              <a:spLocks noChangeArrowheads="1"/>
            </p:cNvSpPr>
            <p:nvPr/>
          </p:nvSpPr>
          <p:spPr bwMode="auto">
            <a:xfrm>
              <a:off x="1179958" y="5683701"/>
              <a:ext cx="7620000" cy="39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600"/>
                </a:spcBef>
                <a:spcAft>
                  <a:spcPts val="1000"/>
                </a:spcAft>
                <a:buFontTx/>
                <a:buNone/>
              </a:pPr>
              <a:r>
                <a:rPr lang="pl-PL" sz="1600" dirty="0" smtClean="0"/>
                <a:t>Proces wykorzystuje materiały oraz informacje i doświadczenie wykonawców</a:t>
              </a:r>
              <a:endParaRPr lang="en-GB" sz="2000" dirty="0" smtClean="0"/>
            </a:p>
          </p:txBody>
        </p:sp>
        <p:grpSp>
          <p:nvGrpSpPr>
            <p:cNvPr id="9" name="Group 1072"/>
            <p:cNvGrpSpPr>
              <a:grpSpLocks/>
            </p:cNvGrpSpPr>
            <p:nvPr/>
          </p:nvGrpSpPr>
          <p:grpSpPr bwMode="auto">
            <a:xfrm>
              <a:off x="4283521" y="5023451"/>
              <a:ext cx="2646363" cy="776289"/>
              <a:chOff x="2243" y="3074"/>
              <a:chExt cx="1667" cy="489"/>
            </a:xfrm>
          </p:grpSpPr>
          <p:sp>
            <p:nvSpPr>
              <p:cNvPr id="10" name="Freeform 1073"/>
              <p:cNvSpPr>
                <a:spLocks/>
              </p:cNvSpPr>
              <p:nvPr/>
            </p:nvSpPr>
            <p:spPr bwMode="auto">
              <a:xfrm>
                <a:off x="2262" y="3074"/>
                <a:ext cx="1648" cy="489"/>
              </a:xfrm>
              <a:custGeom>
                <a:avLst/>
                <a:gdLst>
                  <a:gd name="T0" fmla="*/ 409 w 4944"/>
                  <a:gd name="T1" fmla="*/ 489 h 1466"/>
                  <a:gd name="T2" fmla="*/ 409 w 4944"/>
                  <a:gd name="T3" fmla="*/ 160 h 1466"/>
                  <a:gd name="T4" fmla="*/ 0 w 4944"/>
                  <a:gd name="T5" fmla="*/ 160 h 1466"/>
                  <a:gd name="T6" fmla="*/ 828 w 4944"/>
                  <a:gd name="T7" fmla="*/ 0 h 1466"/>
                  <a:gd name="T8" fmla="*/ 1648 w 4944"/>
                  <a:gd name="T9" fmla="*/ 160 h 1466"/>
                  <a:gd name="T10" fmla="*/ 1248 w 4944"/>
                  <a:gd name="T11" fmla="*/ 160 h 1466"/>
                  <a:gd name="T12" fmla="*/ 1248 w 4944"/>
                  <a:gd name="T13" fmla="*/ 489 h 1466"/>
                  <a:gd name="T14" fmla="*/ 409 w 4944"/>
                  <a:gd name="T15" fmla="*/ 489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1466"/>
                    </a:moveTo>
                    <a:lnTo>
                      <a:pt x="1228" y="481"/>
                    </a:lnTo>
                    <a:lnTo>
                      <a:pt x="0" y="481"/>
                    </a:lnTo>
                    <a:lnTo>
                      <a:pt x="2485" y="0"/>
                    </a:lnTo>
                    <a:lnTo>
                      <a:pt x="4944" y="481"/>
                    </a:lnTo>
                    <a:lnTo>
                      <a:pt x="3745" y="481"/>
                    </a:lnTo>
                    <a:lnTo>
                      <a:pt x="3745" y="1466"/>
                    </a:lnTo>
                    <a:lnTo>
                      <a:pt x="1228" y="146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Freeform 1074"/>
              <p:cNvSpPr>
                <a:spLocks/>
              </p:cNvSpPr>
              <p:nvPr/>
            </p:nvSpPr>
            <p:spPr bwMode="auto">
              <a:xfrm>
                <a:off x="2243" y="3074"/>
                <a:ext cx="1648" cy="489"/>
              </a:xfrm>
              <a:custGeom>
                <a:avLst/>
                <a:gdLst>
                  <a:gd name="T0" fmla="*/ 409 w 4944"/>
                  <a:gd name="T1" fmla="*/ 489 h 1466"/>
                  <a:gd name="T2" fmla="*/ 409 w 4944"/>
                  <a:gd name="T3" fmla="*/ 160 h 1466"/>
                  <a:gd name="T4" fmla="*/ 0 w 4944"/>
                  <a:gd name="T5" fmla="*/ 160 h 1466"/>
                  <a:gd name="T6" fmla="*/ 828 w 4944"/>
                  <a:gd name="T7" fmla="*/ 0 h 1466"/>
                  <a:gd name="T8" fmla="*/ 1648 w 4944"/>
                  <a:gd name="T9" fmla="*/ 160 h 1466"/>
                  <a:gd name="T10" fmla="*/ 1248 w 4944"/>
                  <a:gd name="T11" fmla="*/ 160 h 1466"/>
                  <a:gd name="T12" fmla="*/ 1248 w 4944"/>
                  <a:gd name="T13" fmla="*/ 489 h 1466"/>
                  <a:gd name="T14" fmla="*/ 409 w 4944"/>
                  <a:gd name="T15" fmla="*/ 489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1466"/>
                    </a:moveTo>
                    <a:lnTo>
                      <a:pt x="1228" y="481"/>
                    </a:lnTo>
                    <a:lnTo>
                      <a:pt x="0" y="481"/>
                    </a:lnTo>
                    <a:lnTo>
                      <a:pt x="2485" y="0"/>
                    </a:lnTo>
                    <a:lnTo>
                      <a:pt x="4944" y="481"/>
                    </a:lnTo>
                    <a:lnTo>
                      <a:pt x="3745" y="481"/>
                    </a:lnTo>
                    <a:lnTo>
                      <a:pt x="3745" y="1466"/>
                    </a:lnTo>
                    <a:lnTo>
                      <a:pt x="1228" y="14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Rectangle 1075"/>
              <p:cNvSpPr>
                <a:spLocks noChangeArrowheads="1"/>
              </p:cNvSpPr>
              <p:nvPr/>
            </p:nvSpPr>
            <p:spPr bwMode="auto">
              <a:xfrm>
                <a:off x="2692" y="3250"/>
                <a:ext cx="83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pl-PL" sz="1500" b="1" dirty="0" smtClean="0">
                    <a:solidFill>
                      <a:srgbClr val="000000"/>
                    </a:solidFill>
                  </a:rPr>
                  <a:t>Zasoby</a:t>
                </a:r>
                <a:endParaRPr lang="pl-PL" dirty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" name="Grupa 12"/>
          <p:cNvGrpSpPr/>
          <p:nvPr/>
        </p:nvGrpSpPr>
        <p:grpSpPr>
          <a:xfrm>
            <a:off x="687959" y="1602073"/>
            <a:ext cx="7620000" cy="1146227"/>
            <a:chOff x="1332358" y="2145256"/>
            <a:chExt cx="7620000" cy="1146227"/>
          </a:xfrm>
        </p:grpSpPr>
        <p:grpSp>
          <p:nvGrpSpPr>
            <p:cNvPr id="14" name="Group 1076"/>
            <p:cNvGrpSpPr>
              <a:grpSpLocks/>
            </p:cNvGrpSpPr>
            <p:nvPr/>
          </p:nvGrpSpPr>
          <p:grpSpPr bwMode="auto">
            <a:xfrm>
              <a:off x="4313683" y="2515195"/>
              <a:ext cx="2616200" cy="776288"/>
              <a:chOff x="2262" y="1494"/>
              <a:chExt cx="1648" cy="489"/>
            </a:xfrm>
          </p:grpSpPr>
          <p:sp>
            <p:nvSpPr>
              <p:cNvPr id="16" name="Freeform 1077"/>
              <p:cNvSpPr>
                <a:spLocks/>
              </p:cNvSpPr>
              <p:nvPr/>
            </p:nvSpPr>
            <p:spPr bwMode="auto">
              <a:xfrm>
                <a:off x="2262" y="1494"/>
                <a:ext cx="1648" cy="489"/>
              </a:xfrm>
              <a:custGeom>
                <a:avLst/>
                <a:gdLst>
                  <a:gd name="T0" fmla="*/ 409 w 4944"/>
                  <a:gd name="T1" fmla="*/ 0 h 1466"/>
                  <a:gd name="T2" fmla="*/ 409 w 4944"/>
                  <a:gd name="T3" fmla="*/ 329 h 1466"/>
                  <a:gd name="T4" fmla="*/ 0 w 4944"/>
                  <a:gd name="T5" fmla="*/ 329 h 1466"/>
                  <a:gd name="T6" fmla="*/ 828 w 4944"/>
                  <a:gd name="T7" fmla="*/ 489 h 1466"/>
                  <a:gd name="T8" fmla="*/ 1648 w 4944"/>
                  <a:gd name="T9" fmla="*/ 329 h 1466"/>
                  <a:gd name="T10" fmla="*/ 1248 w 4944"/>
                  <a:gd name="T11" fmla="*/ 329 h 1466"/>
                  <a:gd name="T12" fmla="*/ 1248 w 4944"/>
                  <a:gd name="T13" fmla="*/ 0 h 1466"/>
                  <a:gd name="T14" fmla="*/ 409 w 4944"/>
                  <a:gd name="T15" fmla="*/ 0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0"/>
                    </a:moveTo>
                    <a:lnTo>
                      <a:pt x="1228" y="985"/>
                    </a:lnTo>
                    <a:lnTo>
                      <a:pt x="0" y="985"/>
                    </a:lnTo>
                    <a:lnTo>
                      <a:pt x="2485" y="1466"/>
                    </a:lnTo>
                    <a:lnTo>
                      <a:pt x="4944" y="985"/>
                    </a:lnTo>
                    <a:lnTo>
                      <a:pt x="3745" y="985"/>
                    </a:lnTo>
                    <a:lnTo>
                      <a:pt x="3745" y="0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FF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" name="Freeform 1078"/>
              <p:cNvSpPr>
                <a:spLocks/>
              </p:cNvSpPr>
              <p:nvPr/>
            </p:nvSpPr>
            <p:spPr bwMode="auto">
              <a:xfrm>
                <a:off x="2262" y="1494"/>
                <a:ext cx="1648" cy="489"/>
              </a:xfrm>
              <a:custGeom>
                <a:avLst/>
                <a:gdLst>
                  <a:gd name="T0" fmla="*/ 409 w 4944"/>
                  <a:gd name="T1" fmla="*/ 0 h 1466"/>
                  <a:gd name="T2" fmla="*/ 409 w 4944"/>
                  <a:gd name="T3" fmla="*/ 329 h 1466"/>
                  <a:gd name="T4" fmla="*/ 0 w 4944"/>
                  <a:gd name="T5" fmla="*/ 329 h 1466"/>
                  <a:gd name="T6" fmla="*/ 828 w 4944"/>
                  <a:gd name="T7" fmla="*/ 489 h 1466"/>
                  <a:gd name="T8" fmla="*/ 1648 w 4944"/>
                  <a:gd name="T9" fmla="*/ 329 h 1466"/>
                  <a:gd name="T10" fmla="*/ 1248 w 4944"/>
                  <a:gd name="T11" fmla="*/ 329 h 1466"/>
                  <a:gd name="T12" fmla="*/ 1248 w 4944"/>
                  <a:gd name="T13" fmla="*/ 0 h 1466"/>
                  <a:gd name="T14" fmla="*/ 409 w 4944"/>
                  <a:gd name="T15" fmla="*/ 0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0"/>
                    </a:moveTo>
                    <a:lnTo>
                      <a:pt x="1228" y="985"/>
                    </a:lnTo>
                    <a:lnTo>
                      <a:pt x="0" y="985"/>
                    </a:lnTo>
                    <a:lnTo>
                      <a:pt x="2485" y="1466"/>
                    </a:lnTo>
                    <a:lnTo>
                      <a:pt x="4944" y="985"/>
                    </a:lnTo>
                    <a:lnTo>
                      <a:pt x="3745" y="985"/>
                    </a:lnTo>
                    <a:lnTo>
                      <a:pt x="3745" y="0"/>
                    </a:lnTo>
                    <a:lnTo>
                      <a:pt x="12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Rectangle 1079"/>
              <p:cNvSpPr>
                <a:spLocks noChangeArrowheads="1"/>
              </p:cNvSpPr>
              <p:nvPr/>
            </p:nvSpPr>
            <p:spPr bwMode="auto">
              <a:xfrm>
                <a:off x="2788" y="1616"/>
                <a:ext cx="646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500" b="1" dirty="0" smtClean="0">
                    <a:solidFill>
                      <a:srgbClr val="000000"/>
                    </a:solidFill>
                  </a:rPr>
                  <a:t>Kierowanie</a:t>
                </a:r>
                <a:endParaRPr lang="pl-PL" dirty="0">
                  <a:latin typeface="Times New Roman" pitchFamily="18" charset="0"/>
                </a:endParaRPr>
              </a:p>
            </p:txBody>
          </p:sp>
        </p:grpSp>
        <p:sp>
          <p:nvSpPr>
            <p:cNvPr id="15" name="Rectangle 1027"/>
            <p:cNvSpPr txBox="1">
              <a:spLocks noChangeArrowheads="1"/>
            </p:cNvSpPr>
            <p:nvPr/>
          </p:nvSpPr>
          <p:spPr bwMode="auto">
            <a:xfrm>
              <a:off x="1332358" y="2145256"/>
              <a:ext cx="7620000" cy="43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600"/>
                </a:spcBef>
                <a:spcAft>
                  <a:spcPts val="1000"/>
                </a:spcAft>
                <a:buFontTx/>
                <a:buNone/>
              </a:pPr>
              <a:r>
                <a:rPr lang="pl-PL" sz="1600" dirty="0" smtClean="0"/>
                <a:t>Proces jest planowany, kierowany i kontrolowany przez kierownictwo</a:t>
              </a:r>
              <a:endParaRPr lang="en-GB" sz="2000" dirty="0" smtClean="0"/>
            </a:p>
          </p:txBody>
        </p:sp>
      </p:grpSp>
      <p:grpSp>
        <p:nvGrpSpPr>
          <p:cNvPr id="19" name="Group 1037"/>
          <p:cNvGrpSpPr>
            <a:grpSpLocks/>
          </p:cNvGrpSpPr>
          <p:nvPr/>
        </p:nvGrpSpPr>
        <p:grpSpPr bwMode="auto">
          <a:xfrm>
            <a:off x="2876318" y="2812713"/>
            <a:ext cx="4125913" cy="1489075"/>
            <a:chOff x="1764" y="2060"/>
            <a:chExt cx="2599" cy="938"/>
          </a:xfrm>
        </p:grpSpPr>
        <p:sp>
          <p:nvSpPr>
            <p:cNvPr id="20" name="Rectangle 1038"/>
            <p:cNvSpPr>
              <a:spLocks noChangeArrowheads="1"/>
            </p:cNvSpPr>
            <p:nvPr/>
          </p:nvSpPr>
          <p:spPr bwMode="auto">
            <a:xfrm>
              <a:off x="1764" y="2060"/>
              <a:ext cx="2599" cy="938"/>
            </a:xfrm>
            <a:prstGeom prst="rect">
              <a:avLst/>
            </a:prstGeom>
            <a:solidFill>
              <a:srgbClr val="FFA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Rectangle 1039"/>
            <p:cNvSpPr>
              <a:spLocks noChangeArrowheads="1"/>
            </p:cNvSpPr>
            <p:nvPr/>
          </p:nvSpPr>
          <p:spPr bwMode="auto">
            <a:xfrm>
              <a:off x="1764" y="2066"/>
              <a:ext cx="4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700" b="1">
                  <a:solidFill>
                    <a:srgbClr val="000000"/>
                  </a:solidFill>
                </a:rPr>
                <a:t> </a:t>
              </a:r>
              <a:endParaRPr lang="pl-PL">
                <a:latin typeface="Times New Roman" pitchFamily="18" charset="0"/>
              </a:endParaRPr>
            </a:p>
          </p:txBody>
        </p:sp>
        <p:sp>
          <p:nvSpPr>
            <p:cNvPr id="22" name="Rectangle 1040"/>
            <p:cNvSpPr>
              <a:spLocks noChangeArrowheads="1"/>
            </p:cNvSpPr>
            <p:nvPr/>
          </p:nvSpPr>
          <p:spPr bwMode="auto">
            <a:xfrm>
              <a:off x="1874" y="2070"/>
              <a:ext cx="238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500" b="1" dirty="0">
                  <a:solidFill>
                    <a:srgbClr val="000000"/>
                  </a:solidFill>
                </a:rPr>
                <a:t>  </a:t>
              </a:r>
              <a:r>
                <a:rPr lang="pl-PL" sz="1500" b="1" dirty="0" smtClean="0">
                  <a:solidFill>
                    <a:srgbClr val="000000"/>
                  </a:solidFill>
                </a:rPr>
                <a:t>Proces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23" name="Rectangle 1041"/>
            <p:cNvSpPr>
              <a:spLocks noChangeArrowheads="1"/>
            </p:cNvSpPr>
            <p:nvPr/>
          </p:nvSpPr>
          <p:spPr bwMode="auto">
            <a:xfrm>
              <a:off x="2712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4" name="Group 1042"/>
            <p:cNvGrpSpPr>
              <a:grpSpLocks/>
            </p:cNvGrpSpPr>
            <p:nvPr/>
          </p:nvGrpSpPr>
          <p:grpSpPr bwMode="auto">
            <a:xfrm>
              <a:off x="2712" y="2334"/>
              <a:ext cx="709" cy="531"/>
              <a:chOff x="2712" y="2334"/>
              <a:chExt cx="709" cy="531"/>
            </a:xfrm>
          </p:grpSpPr>
          <p:sp>
            <p:nvSpPr>
              <p:cNvPr id="41" name="Rectangle 1043"/>
              <p:cNvSpPr>
                <a:spLocks noChangeArrowheads="1"/>
              </p:cNvSpPr>
              <p:nvPr/>
            </p:nvSpPr>
            <p:spPr bwMode="auto">
              <a:xfrm>
                <a:off x="2712" y="2334"/>
                <a:ext cx="709" cy="5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Rectangle 1044"/>
              <p:cNvSpPr>
                <a:spLocks noChangeArrowheads="1"/>
              </p:cNvSpPr>
              <p:nvPr/>
            </p:nvSpPr>
            <p:spPr bwMode="auto">
              <a:xfrm>
                <a:off x="2926" y="2549"/>
                <a:ext cx="34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>
                    <a:solidFill>
                      <a:srgbClr val="000000"/>
                    </a:solidFill>
                  </a:rPr>
                  <a:t>Krok 2</a:t>
                </a:r>
                <a:endParaRPr lang="pl-PL">
                  <a:latin typeface="Times New Roman" pitchFamily="18" charset="0"/>
                </a:endParaRPr>
              </a:p>
            </p:txBody>
          </p:sp>
        </p:grpSp>
        <p:sp>
          <p:nvSpPr>
            <p:cNvPr id="25" name="Rectangle 1045"/>
            <p:cNvSpPr>
              <a:spLocks noChangeArrowheads="1"/>
            </p:cNvSpPr>
            <p:nvPr/>
          </p:nvSpPr>
          <p:spPr bwMode="auto">
            <a:xfrm>
              <a:off x="1874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6" name="Group 1046"/>
            <p:cNvGrpSpPr>
              <a:grpSpLocks/>
            </p:cNvGrpSpPr>
            <p:nvPr/>
          </p:nvGrpSpPr>
          <p:grpSpPr bwMode="auto">
            <a:xfrm>
              <a:off x="1874" y="2334"/>
              <a:ext cx="709" cy="531"/>
              <a:chOff x="1874" y="2334"/>
              <a:chExt cx="709" cy="531"/>
            </a:xfrm>
          </p:grpSpPr>
          <p:sp>
            <p:nvSpPr>
              <p:cNvPr id="39" name="Rectangle 1047"/>
              <p:cNvSpPr>
                <a:spLocks noChangeArrowheads="1"/>
              </p:cNvSpPr>
              <p:nvPr/>
            </p:nvSpPr>
            <p:spPr bwMode="auto">
              <a:xfrm>
                <a:off x="1874" y="2334"/>
                <a:ext cx="709" cy="5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Rectangle 1048"/>
              <p:cNvSpPr>
                <a:spLocks noChangeArrowheads="1"/>
              </p:cNvSpPr>
              <p:nvPr/>
            </p:nvSpPr>
            <p:spPr bwMode="auto">
              <a:xfrm>
                <a:off x="2088" y="2549"/>
                <a:ext cx="34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>
                    <a:solidFill>
                      <a:srgbClr val="000000"/>
                    </a:solidFill>
                  </a:rPr>
                  <a:t>Krok 1</a:t>
                </a:r>
                <a:endParaRPr lang="pl-PL">
                  <a:latin typeface="Times New Roman" pitchFamily="18" charset="0"/>
                </a:endParaRPr>
              </a:p>
            </p:txBody>
          </p:sp>
        </p:grpSp>
        <p:sp>
          <p:nvSpPr>
            <p:cNvPr id="27" name="Line 1049"/>
            <p:cNvSpPr>
              <a:spLocks noChangeShapeType="1"/>
            </p:cNvSpPr>
            <p:nvPr/>
          </p:nvSpPr>
          <p:spPr bwMode="auto">
            <a:xfrm>
              <a:off x="2583" y="260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1050"/>
            <p:cNvSpPr>
              <a:spLocks noChangeShapeType="1"/>
            </p:cNvSpPr>
            <p:nvPr/>
          </p:nvSpPr>
          <p:spPr bwMode="auto">
            <a:xfrm flipH="1">
              <a:off x="2583" y="259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1051"/>
            <p:cNvSpPr>
              <a:spLocks/>
            </p:cNvSpPr>
            <p:nvPr/>
          </p:nvSpPr>
          <p:spPr bwMode="auto">
            <a:xfrm>
              <a:off x="2624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1052"/>
            <p:cNvSpPr>
              <a:spLocks/>
            </p:cNvSpPr>
            <p:nvPr/>
          </p:nvSpPr>
          <p:spPr bwMode="auto">
            <a:xfrm>
              <a:off x="2624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Rectangle 1053"/>
            <p:cNvSpPr>
              <a:spLocks noChangeArrowheads="1"/>
            </p:cNvSpPr>
            <p:nvPr/>
          </p:nvSpPr>
          <p:spPr bwMode="auto">
            <a:xfrm>
              <a:off x="3550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2" name="Group 1054"/>
            <p:cNvGrpSpPr>
              <a:grpSpLocks/>
            </p:cNvGrpSpPr>
            <p:nvPr/>
          </p:nvGrpSpPr>
          <p:grpSpPr bwMode="auto">
            <a:xfrm>
              <a:off x="3550" y="2334"/>
              <a:ext cx="709" cy="531"/>
              <a:chOff x="3550" y="2334"/>
              <a:chExt cx="709" cy="531"/>
            </a:xfrm>
          </p:grpSpPr>
          <p:sp>
            <p:nvSpPr>
              <p:cNvPr id="37" name="Rectangle 1055"/>
              <p:cNvSpPr>
                <a:spLocks noChangeArrowheads="1"/>
              </p:cNvSpPr>
              <p:nvPr/>
            </p:nvSpPr>
            <p:spPr bwMode="auto">
              <a:xfrm>
                <a:off x="3550" y="2334"/>
                <a:ext cx="709" cy="5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Rectangle 1056"/>
              <p:cNvSpPr>
                <a:spLocks noChangeArrowheads="1"/>
              </p:cNvSpPr>
              <p:nvPr/>
            </p:nvSpPr>
            <p:spPr bwMode="auto">
              <a:xfrm>
                <a:off x="3797" y="2549"/>
                <a:ext cx="28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dirty="0">
                    <a:solidFill>
                      <a:srgbClr val="000000"/>
                    </a:solidFill>
                  </a:rPr>
                  <a:t>Krok </a:t>
                </a:r>
                <a:r>
                  <a:rPr lang="pl-PL" sz="1200" dirty="0" smtClean="0">
                    <a:solidFill>
                      <a:srgbClr val="000000"/>
                    </a:solidFill>
                  </a:rPr>
                  <a:t>3</a:t>
                </a:r>
                <a:endParaRPr lang="pl-PL" dirty="0">
                  <a:latin typeface="Times New Roman" pitchFamily="18" charset="0"/>
                </a:endParaRPr>
              </a:p>
            </p:txBody>
          </p:sp>
        </p:grpSp>
        <p:sp>
          <p:nvSpPr>
            <p:cNvPr id="33" name="Line 1057"/>
            <p:cNvSpPr>
              <a:spLocks noChangeShapeType="1"/>
            </p:cNvSpPr>
            <p:nvPr/>
          </p:nvSpPr>
          <p:spPr bwMode="auto">
            <a:xfrm>
              <a:off x="3421" y="260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Line 1058"/>
            <p:cNvSpPr>
              <a:spLocks noChangeShapeType="1"/>
            </p:cNvSpPr>
            <p:nvPr/>
          </p:nvSpPr>
          <p:spPr bwMode="auto">
            <a:xfrm flipH="1">
              <a:off x="3421" y="259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Freeform 1059"/>
            <p:cNvSpPr>
              <a:spLocks/>
            </p:cNvSpPr>
            <p:nvPr/>
          </p:nvSpPr>
          <p:spPr bwMode="auto">
            <a:xfrm>
              <a:off x="3462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1060"/>
            <p:cNvSpPr>
              <a:spLocks/>
            </p:cNvSpPr>
            <p:nvPr/>
          </p:nvSpPr>
          <p:spPr bwMode="auto">
            <a:xfrm>
              <a:off x="3462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3" name="Group 1061"/>
          <p:cNvGrpSpPr>
            <a:grpSpLocks/>
          </p:cNvGrpSpPr>
          <p:nvPr/>
        </p:nvGrpSpPr>
        <p:grpSpPr bwMode="auto">
          <a:xfrm>
            <a:off x="7020265" y="2338051"/>
            <a:ext cx="1692287" cy="2593973"/>
            <a:chOff x="4259" y="1761"/>
            <a:chExt cx="919" cy="1634"/>
          </a:xfrm>
        </p:grpSpPr>
        <p:sp>
          <p:nvSpPr>
            <p:cNvPr id="44" name="Rectangle 1062"/>
            <p:cNvSpPr>
              <a:spLocks noChangeArrowheads="1"/>
            </p:cNvSpPr>
            <p:nvPr/>
          </p:nvSpPr>
          <p:spPr bwMode="auto">
            <a:xfrm>
              <a:off x="4469" y="1761"/>
              <a:ext cx="709" cy="1634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Rectangle 1063"/>
            <p:cNvSpPr>
              <a:spLocks noChangeArrowheads="1"/>
            </p:cNvSpPr>
            <p:nvPr/>
          </p:nvSpPr>
          <p:spPr bwMode="auto">
            <a:xfrm>
              <a:off x="4469" y="1761"/>
              <a:ext cx="709" cy="16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Rectangle 1064"/>
            <p:cNvSpPr>
              <a:spLocks noChangeArrowheads="1"/>
            </p:cNvSpPr>
            <p:nvPr/>
          </p:nvSpPr>
          <p:spPr bwMode="auto">
            <a:xfrm>
              <a:off x="4521" y="1865"/>
              <a:ext cx="580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000000"/>
                  </a:solidFill>
                </a:rPr>
                <a:t>Klient </a:t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b="1" dirty="0" smtClean="0">
                  <a:solidFill>
                    <a:srgbClr val="000000"/>
                  </a:solidFill>
                </a:rPr>
                <a:t/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dirty="0" smtClean="0">
                  <a:solidFill>
                    <a:srgbClr val="000000"/>
                  </a:solidFill>
                </a:rPr>
                <a:t>(zaspokojenie potrzeby – </a:t>
              </a:r>
              <a:br>
                <a:rPr lang="pl-PL" sz="1200" dirty="0" smtClean="0">
                  <a:solidFill>
                    <a:srgbClr val="000000"/>
                  </a:solidFill>
                </a:rPr>
              </a:br>
              <a:r>
                <a:rPr lang="pl-PL" sz="1200" b="1" dirty="0" smtClean="0">
                  <a:solidFill>
                    <a:srgbClr val="000000"/>
                  </a:solidFill>
                </a:rPr>
                <a:t>produkt</a:t>
              </a:r>
              <a:r>
                <a:rPr lang="pl-PL" sz="12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lub </a:t>
              </a:r>
            </a:p>
            <a:p>
              <a:pPr algn="ctr"/>
              <a:r>
                <a:rPr lang="pl-PL" sz="1200" b="1" dirty="0" smtClean="0">
                  <a:solidFill>
                    <a:srgbClr val="000000"/>
                  </a:solidFill>
                </a:rPr>
                <a:t>usługa)</a:t>
              </a:r>
              <a:endParaRPr lang="pl-PL" b="1" dirty="0">
                <a:latin typeface="Times New Roman" pitchFamily="18" charset="0"/>
              </a:endParaRPr>
            </a:p>
          </p:txBody>
        </p:sp>
        <p:sp>
          <p:nvSpPr>
            <p:cNvPr id="47" name="Rectangle 1065"/>
            <p:cNvSpPr>
              <a:spLocks noChangeArrowheads="1"/>
            </p:cNvSpPr>
            <p:nvPr/>
          </p:nvSpPr>
          <p:spPr bwMode="auto">
            <a:xfrm>
              <a:off x="4521" y="247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48" name="Line 1068"/>
            <p:cNvSpPr>
              <a:spLocks noChangeShapeType="1"/>
            </p:cNvSpPr>
            <p:nvPr/>
          </p:nvSpPr>
          <p:spPr bwMode="auto">
            <a:xfrm>
              <a:off x="4259" y="2606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Line 1069"/>
            <p:cNvSpPr>
              <a:spLocks noChangeShapeType="1"/>
            </p:cNvSpPr>
            <p:nvPr/>
          </p:nvSpPr>
          <p:spPr bwMode="auto">
            <a:xfrm flipH="1">
              <a:off x="4259" y="2592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070"/>
            <p:cNvSpPr>
              <a:spLocks/>
            </p:cNvSpPr>
            <p:nvPr/>
          </p:nvSpPr>
          <p:spPr bwMode="auto">
            <a:xfrm>
              <a:off x="4380" y="2555"/>
              <a:ext cx="89" cy="88"/>
            </a:xfrm>
            <a:custGeom>
              <a:avLst/>
              <a:gdLst>
                <a:gd name="T0" fmla="*/ 89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9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071"/>
            <p:cNvSpPr>
              <a:spLocks/>
            </p:cNvSpPr>
            <p:nvPr/>
          </p:nvSpPr>
          <p:spPr bwMode="auto">
            <a:xfrm>
              <a:off x="4380" y="2555"/>
              <a:ext cx="89" cy="88"/>
            </a:xfrm>
            <a:custGeom>
              <a:avLst/>
              <a:gdLst>
                <a:gd name="T0" fmla="*/ 89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9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00684" y="589879"/>
            <a:ext cx="832661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biznesowy to zbiór działań prowadzących do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celu</a:t>
            </a:r>
            <a:endParaRPr lang="pl-PL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1028"/>
          <p:cNvGrpSpPr>
            <a:grpSpLocks/>
          </p:cNvGrpSpPr>
          <p:nvPr/>
        </p:nvGrpSpPr>
        <p:grpSpPr bwMode="auto">
          <a:xfrm>
            <a:off x="1138018" y="3247686"/>
            <a:ext cx="1707070" cy="850900"/>
            <a:chOff x="966" y="2334"/>
            <a:chExt cx="908" cy="536"/>
          </a:xfrm>
        </p:grpSpPr>
        <p:sp>
          <p:nvSpPr>
            <p:cNvPr id="54" name="Rectangle 1029"/>
            <p:cNvSpPr>
              <a:spLocks noChangeArrowheads="1"/>
            </p:cNvSpPr>
            <p:nvPr/>
          </p:nvSpPr>
          <p:spPr bwMode="auto">
            <a:xfrm>
              <a:off x="966" y="2334"/>
              <a:ext cx="709" cy="531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Rectangle 1030"/>
            <p:cNvSpPr>
              <a:spLocks noChangeArrowheads="1"/>
            </p:cNvSpPr>
            <p:nvPr/>
          </p:nvSpPr>
          <p:spPr bwMode="auto">
            <a:xfrm>
              <a:off x="966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Rectangle 1031"/>
            <p:cNvSpPr>
              <a:spLocks noChangeArrowheads="1"/>
            </p:cNvSpPr>
            <p:nvPr/>
          </p:nvSpPr>
          <p:spPr bwMode="auto">
            <a:xfrm>
              <a:off x="1165" y="2351"/>
              <a:ext cx="2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 dirty="0" smtClean="0">
                  <a:solidFill>
                    <a:srgbClr val="000000"/>
                  </a:solidFill>
                </a:rPr>
                <a:t>Klient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57" name="Rectangle 1032"/>
            <p:cNvSpPr>
              <a:spLocks noChangeArrowheads="1"/>
            </p:cNvSpPr>
            <p:nvPr/>
          </p:nvSpPr>
          <p:spPr bwMode="auto">
            <a:xfrm>
              <a:off x="1097" y="2521"/>
              <a:ext cx="53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000000"/>
                  </a:solidFill>
                </a:rPr>
                <a:t>(</a:t>
              </a:r>
              <a:r>
                <a:rPr lang="pl-PL" sz="1200" dirty="0" smtClean="0">
                  <a:solidFill>
                    <a:srgbClr val="000000"/>
                  </a:solidFill>
                </a:rPr>
                <a:t>potrzeba lub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przewidywana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potrzeba)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58" name="Line 1033"/>
            <p:cNvSpPr>
              <a:spLocks noChangeShapeType="1"/>
            </p:cNvSpPr>
            <p:nvPr/>
          </p:nvSpPr>
          <p:spPr bwMode="auto">
            <a:xfrm>
              <a:off x="1675" y="2606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Line 1034"/>
            <p:cNvSpPr>
              <a:spLocks noChangeShapeType="1"/>
            </p:cNvSpPr>
            <p:nvPr/>
          </p:nvSpPr>
          <p:spPr bwMode="auto">
            <a:xfrm flipH="1">
              <a:off x="1675" y="2592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1035"/>
            <p:cNvSpPr>
              <a:spLocks/>
            </p:cNvSpPr>
            <p:nvPr/>
          </p:nvSpPr>
          <p:spPr bwMode="auto">
            <a:xfrm>
              <a:off x="1786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Freeform 1036"/>
            <p:cNvSpPr>
              <a:spLocks/>
            </p:cNvSpPr>
            <p:nvPr/>
          </p:nvSpPr>
          <p:spPr bwMode="auto">
            <a:xfrm>
              <a:off x="1786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7695227" y="968656"/>
            <a:ext cx="6444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pl-PL" dirty="0" smtClean="0">
                <a:latin typeface="+mn-lt"/>
              </a:rPr>
              <a:t> 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8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061454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a 6"/>
          <p:cNvGrpSpPr/>
          <p:nvPr/>
        </p:nvGrpSpPr>
        <p:grpSpPr>
          <a:xfrm>
            <a:off x="683560" y="4476011"/>
            <a:ext cx="7620000" cy="1059741"/>
            <a:chOff x="1179958" y="5023451"/>
            <a:chExt cx="7620000" cy="1059741"/>
          </a:xfrm>
        </p:grpSpPr>
        <p:sp>
          <p:nvSpPr>
            <p:cNvPr id="8" name="Rectangle 1027"/>
            <p:cNvSpPr txBox="1">
              <a:spLocks noChangeArrowheads="1"/>
            </p:cNvSpPr>
            <p:nvPr/>
          </p:nvSpPr>
          <p:spPr bwMode="auto">
            <a:xfrm>
              <a:off x="1179958" y="5683701"/>
              <a:ext cx="7620000" cy="39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600"/>
                </a:spcBef>
                <a:spcAft>
                  <a:spcPts val="1000"/>
                </a:spcAft>
                <a:buFontTx/>
                <a:buNone/>
              </a:pPr>
              <a:r>
                <a:rPr lang="pl-PL" sz="1600" dirty="0" smtClean="0"/>
                <a:t>Proces wykorzystuje materiały oraz informacje i doświadczenie wykonawców</a:t>
              </a:r>
              <a:endParaRPr lang="en-GB" sz="2000" dirty="0" smtClean="0"/>
            </a:p>
          </p:txBody>
        </p:sp>
        <p:grpSp>
          <p:nvGrpSpPr>
            <p:cNvPr id="9" name="Group 1072"/>
            <p:cNvGrpSpPr>
              <a:grpSpLocks/>
            </p:cNvGrpSpPr>
            <p:nvPr/>
          </p:nvGrpSpPr>
          <p:grpSpPr bwMode="auto">
            <a:xfrm>
              <a:off x="4283521" y="5023451"/>
              <a:ext cx="2646363" cy="776289"/>
              <a:chOff x="2243" y="3074"/>
              <a:chExt cx="1667" cy="489"/>
            </a:xfrm>
          </p:grpSpPr>
          <p:sp>
            <p:nvSpPr>
              <p:cNvPr id="10" name="Freeform 1073"/>
              <p:cNvSpPr>
                <a:spLocks/>
              </p:cNvSpPr>
              <p:nvPr/>
            </p:nvSpPr>
            <p:spPr bwMode="auto">
              <a:xfrm>
                <a:off x="2262" y="3074"/>
                <a:ext cx="1648" cy="489"/>
              </a:xfrm>
              <a:custGeom>
                <a:avLst/>
                <a:gdLst>
                  <a:gd name="T0" fmla="*/ 409 w 4944"/>
                  <a:gd name="T1" fmla="*/ 489 h 1466"/>
                  <a:gd name="T2" fmla="*/ 409 w 4944"/>
                  <a:gd name="T3" fmla="*/ 160 h 1466"/>
                  <a:gd name="T4" fmla="*/ 0 w 4944"/>
                  <a:gd name="T5" fmla="*/ 160 h 1466"/>
                  <a:gd name="T6" fmla="*/ 828 w 4944"/>
                  <a:gd name="T7" fmla="*/ 0 h 1466"/>
                  <a:gd name="T8" fmla="*/ 1648 w 4944"/>
                  <a:gd name="T9" fmla="*/ 160 h 1466"/>
                  <a:gd name="T10" fmla="*/ 1248 w 4944"/>
                  <a:gd name="T11" fmla="*/ 160 h 1466"/>
                  <a:gd name="T12" fmla="*/ 1248 w 4944"/>
                  <a:gd name="T13" fmla="*/ 489 h 1466"/>
                  <a:gd name="T14" fmla="*/ 409 w 4944"/>
                  <a:gd name="T15" fmla="*/ 489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1466"/>
                    </a:moveTo>
                    <a:lnTo>
                      <a:pt x="1228" y="481"/>
                    </a:lnTo>
                    <a:lnTo>
                      <a:pt x="0" y="481"/>
                    </a:lnTo>
                    <a:lnTo>
                      <a:pt x="2485" y="0"/>
                    </a:lnTo>
                    <a:lnTo>
                      <a:pt x="4944" y="481"/>
                    </a:lnTo>
                    <a:lnTo>
                      <a:pt x="3745" y="481"/>
                    </a:lnTo>
                    <a:lnTo>
                      <a:pt x="3745" y="1466"/>
                    </a:lnTo>
                    <a:lnTo>
                      <a:pt x="1228" y="146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Freeform 1074"/>
              <p:cNvSpPr>
                <a:spLocks/>
              </p:cNvSpPr>
              <p:nvPr/>
            </p:nvSpPr>
            <p:spPr bwMode="auto">
              <a:xfrm>
                <a:off x="2243" y="3074"/>
                <a:ext cx="1648" cy="489"/>
              </a:xfrm>
              <a:custGeom>
                <a:avLst/>
                <a:gdLst>
                  <a:gd name="T0" fmla="*/ 409 w 4944"/>
                  <a:gd name="T1" fmla="*/ 489 h 1466"/>
                  <a:gd name="T2" fmla="*/ 409 w 4944"/>
                  <a:gd name="T3" fmla="*/ 160 h 1466"/>
                  <a:gd name="T4" fmla="*/ 0 w 4944"/>
                  <a:gd name="T5" fmla="*/ 160 h 1466"/>
                  <a:gd name="T6" fmla="*/ 828 w 4944"/>
                  <a:gd name="T7" fmla="*/ 0 h 1466"/>
                  <a:gd name="T8" fmla="*/ 1648 w 4944"/>
                  <a:gd name="T9" fmla="*/ 160 h 1466"/>
                  <a:gd name="T10" fmla="*/ 1248 w 4944"/>
                  <a:gd name="T11" fmla="*/ 160 h 1466"/>
                  <a:gd name="T12" fmla="*/ 1248 w 4944"/>
                  <a:gd name="T13" fmla="*/ 489 h 1466"/>
                  <a:gd name="T14" fmla="*/ 409 w 4944"/>
                  <a:gd name="T15" fmla="*/ 489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1466"/>
                    </a:moveTo>
                    <a:lnTo>
                      <a:pt x="1228" y="481"/>
                    </a:lnTo>
                    <a:lnTo>
                      <a:pt x="0" y="481"/>
                    </a:lnTo>
                    <a:lnTo>
                      <a:pt x="2485" y="0"/>
                    </a:lnTo>
                    <a:lnTo>
                      <a:pt x="4944" y="481"/>
                    </a:lnTo>
                    <a:lnTo>
                      <a:pt x="3745" y="481"/>
                    </a:lnTo>
                    <a:lnTo>
                      <a:pt x="3745" y="1466"/>
                    </a:lnTo>
                    <a:lnTo>
                      <a:pt x="1228" y="14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Rectangle 1075"/>
              <p:cNvSpPr>
                <a:spLocks noChangeArrowheads="1"/>
              </p:cNvSpPr>
              <p:nvPr/>
            </p:nvSpPr>
            <p:spPr bwMode="auto">
              <a:xfrm>
                <a:off x="2692" y="3250"/>
                <a:ext cx="83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pl-PL" sz="1500" b="1" dirty="0" smtClean="0">
                    <a:solidFill>
                      <a:srgbClr val="000000"/>
                    </a:solidFill>
                  </a:rPr>
                  <a:t>Zasoby</a:t>
                </a:r>
                <a:endParaRPr lang="pl-PL" dirty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" name="Grupa 12"/>
          <p:cNvGrpSpPr/>
          <p:nvPr/>
        </p:nvGrpSpPr>
        <p:grpSpPr>
          <a:xfrm>
            <a:off x="687959" y="1602073"/>
            <a:ext cx="7620000" cy="1146227"/>
            <a:chOff x="1332358" y="2145256"/>
            <a:chExt cx="7620000" cy="1146227"/>
          </a:xfrm>
        </p:grpSpPr>
        <p:grpSp>
          <p:nvGrpSpPr>
            <p:cNvPr id="14" name="Group 1076"/>
            <p:cNvGrpSpPr>
              <a:grpSpLocks/>
            </p:cNvGrpSpPr>
            <p:nvPr/>
          </p:nvGrpSpPr>
          <p:grpSpPr bwMode="auto">
            <a:xfrm>
              <a:off x="4313683" y="2515195"/>
              <a:ext cx="2616200" cy="776288"/>
              <a:chOff x="2262" y="1494"/>
              <a:chExt cx="1648" cy="489"/>
            </a:xfrm>
          </p:grpSpPr>
          <p:sp>
            <p:nvSpPr>
              <p:cNvPr id="16" name="Freeform 1077"/>
              <p:cNvSpPr>
                <a:spLocks/>
              </p:cNvSpPr>
              <p:nvPr/>
            </p:nvSpPr>
            <p:spPr bwMode="auto">
              <a:xfrm>
                <a:off x="2262" y="1494"/>
                <a:ext cx="1648" cy="489"/>
              </a:xfrm>
              <a:custGeom>
                <a:avLst/>
                <a:gdLst>
                  <a:gd name="T0" fmla="*/ 409 w 4944"/>
                  <a:gd name="T1" fmla="*/ 0 h 1466"/>
                  <a:gd name="T2" fmla="*/ 409 w 4944"/>
                  <a:gd name="T3" fmla="*/ 329 h 1466"/>
                  <a:gd name="T4" fmla="*/ 0 w 4944"/>
                  <a:gd name="T5" fmla="*/ 329 h 1466"/>
                  <a:gd name="T6" fmla="*/ 828 w 4944"/>
                  <a:gd name="T7" fmla="*/ 489 h 1466"/>
                  <a:gd name="T8" fmla="*/ 1648 w 4944"/>
                  <a:gd name="T9" fmla="*/ 329 h 1466"/>
                  <a:gd name="T10" fmla="*/ 1248 w 4944"/>
                  <a:gd name="T11" fmla="*/ 329 h 1466"/>
                  <a:gd name="T12" fmla="*/ 1248 w 4944"/>
                  <a:gd name="T13" fmla="*/ 0 h 1466"/>
                  <a:gd name="T14" fmla="*/ 409 w 4944"/>
                  <a:gd name="T15" fmla="*/ 0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0"/>
                    </a:moveTo>
                    <a:lnTo>
                      <a:pt x="1228" y="985"/>
                    </a:lnTo>
                    <a:lnTo>
                      <a:pt x="0" y="985"/>
                    </a:lnTo>
                    <a:lnTo>
                      <a:pt x="2485" y="1466"/>
                    </a:lnTo>
                    <a:lnTo>
                      <a:pt x="4944" y="985"/>
                    </a:lnTo>
                    <a:lnTo>
                      <a:pt x="3745" y="985"/>
                    </a:lnTo>
                    <a:lnTo>
                      <a:pt x="3745" y="0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FF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" name="Freeform 1078"/>
              <p:cNvSpPr>
                <a:spLocks/>
              </p:cNvSpPr>
              <p:nvPr/>
            </p:nvSpPr>
            <p:spPr bwMode="auto">
              <a:xfrm>
                <a:off x="2262" y="1494"/>
                <a:ext cx="1648" cy="489"/>
              </a:xfrm>
              <a:custGeom>
                <a:avLst/>
                <a:gdLst>
                  <a:gd name="T0" fmla="*/ 409 w 4944"/>
                  <a:gd name="T1" fmla="*/ 0 h 1466"/>
                  <a:gd name="T2" fmla="*/ 409 w 4944"/>
                  <a:gd name="T3" fmla="*/ 329 h 1466"/>
                  <a:gd name="T4" fmla="*/ 0 w 4944"/>
                  <a:gd name="T5" fmla="*/ 329 h 1466"/>
                  <a:gd name="T6" fmla="*/ 828 w 4944"/>
                  <a:gd name="T7" fmla="*/ 489 h 1466"/>
                  <a:gd name="T8" fmla="*/ 1648 w 4944"/>
                  <a:gd name="T9" fmla="*/ 329 h 1466"/>
                  <a:gd name="T10" fmla="*/ 1248 w 4944"/>
                  <a:gd name="T11" fmla="*/ 329 h 1466"/>
                  <a:gd name="T12" fmla="*/ 1248 w 4944"/>
                  <a:gd name="T13" fmla="*/ 0 h 1466"/>
                  <a:gd name="T14" fmla="*/ 409 w 4944"/>
                  <a:gd name="T15" fmla="*/ 0 h 14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44"/>
                  <a:gd name="T25" fmla="*/ 0 h 1466"/>
                  <a:gd name="T26" fmla="*/ 4944 w 4944"/>
                  <a:gd name="T27" fmla="*/ 1466 h 14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44" h="1466">
                    <a:moveTo>
                      <a:pt x="1228" y="0"/>
                    </a:moveTo>
                    <a:lnTo>
                      <a:pt x="1228" y="985"/>
                    </a:lnTo>
                    <a:lnTo>
                      <a:pt x="0" y="985"/>
                    </a:lnTo>
                    <a:lnTo>
                      <a:pt x="2485" y="1466"/>
                    </a:lnTo>
                    <a:lnTo>
                      <a:pt x="4944" y="985"/>
                    </a:lnTo>
                    <a:lnTo>
                      <a:pt x="3745" y="985"/>
                    </a:lnTo>
                    <a:lnTo>
                      <a:pt x="3745" y="0"/>
                    </a:lnTo>
                    <a:lnTo>
                      <a:pt x="12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Rectangle 1079"/>
              <p:cNvSpPr>
                <a:spLocks noChangeArrowheads="1"/>
              </p:cNvSpPr>
              <p:nvPr/>
            </p:nvSpPr>
            <p:spPr bwMode="auto">
              <a:xfrm>
                <a:off x="2788" y="1616"/>
                <a:ext cx="646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500" b="1" dirty="0" smtClean="0">
                    <a:solidFill>
                      <a:srgbClr val="000000"/>
                    </a:solidFill>
                  </a:rPr>
                  <a:t>Kierowanie</a:t>
                </a:r>
                <a:endParaRPr lang="pl-PL" dirty="0">
                  <a:latin typeface="Times New Roman" pitchFamily="18" charset="0"/>
                </a:endParaRPr>
              </a:p>
            </p:txBody>
          </p:sp>
        </p:grpSp>
        <p:sp>
          <p:nvSpPr>
            <p:cNvPr id="15" name="Rectangle 1027"/>
            <p:cNvSpPr txBox="1">
              <a:spLocks noChangeArrowheads="1"/>
            </p:cNvSpPr>
            <p:nvPr/>
          </p:nvSpPr>
          <p:spPr bwMode="auto">
            <a:xfrm>
              <a:off x="1332358" y="2145256"/>
              <a:ext cx="7620000" cy="43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ts val="2800"/>
                </a:lnSpc>
                <a:spcBef>
                  <a:spcPts val="600"/>
                </a:spcBef>
                <a:spcAft>
                  <a:spcPts val="1000"/>
                </a:spcAft>
                <a:buFontTx/>
                <a:buNone/>
              </a:pPr>
              <a:r>
                <a:rPr lang="pl-PL" sz="1600" dirty="0" smtClean="0"/>
                <a:t>Proces jest planowany, kierowany i kontrolowany przez kierownictwo</a:t>
              </a:r>
              <a:endParaRPr lang="en-GB" sz="2000" dirty="0" smtClean="0"/>
            </a:p>
          </p:txBody>
        </p:sp>
      </p:grpSp>
      <p:grpSp>
        <p:nvGrpSpPr>
          <p:cNvPr id="19" name="Group 1037"/>
          <p:cNvGrpSpPr>
            <a:grpSpLocks/>
          </p:cNvGrpSpPr>
          <p:nvPr/>
        </p:nvGrpSpPr>
        <p:grpSpPr bwMode="auto">
          <a:xfrm>
            <a:off x="2876318" y="2812713"/>
            <a:ext cx="4125913" cy="1489075"/>
            <a:chOff x="1764" y="2060"/>
            <a:chExt cx="2599" cy="938"/>
          </a:xfrm>
        </p:grpSpPr>
        <p:sp>
          <p:nvSpPr>
            <p:cNvPr id="20" name="Rectangle 1038"/>
            <p:cNvSpPr>
              <a:spLocks noChangeArrowheads="1"/>
            </p:cNvSpPr>
            <p:nvPr/>
          </p:nvSpPr>
          <p:spPr bwMode="auto">
            <a:xfrm>
              <a:off x="1764" y="2060"/>
              <a:ext cx="2599" cy="938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Rectangle 1039"/>
            <p:cNvSpPr>
              <a:spLocks noChangeArrowheads="1"/>
            </p:cNvSpPr>
            <p:nvPr/>
          </p:nvSpPr>
          <p:spPr bwMode="auto">
            <a:xfrm>
              <a:off x="1764" y="2066"/>
              <a:ext cx="4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700" b="1">
                  <a:solidFill>
                    <a:srgbClr val="000000"/>
                  </a:solidFill>
                </a:rPr>
                <a:t> </a:t>
              </a:r>
              <a:endParaRPr lang="pl-PL">
                <a:latin typeface="Times New Roman" pitchFamily="18" charset="0"/>
              </a:endParaRPr>
            </a:p>
          </p:txBody>
        </p:sp>
        <p:sp>
          <p:nvSpPr>
            <p:cNvPr id="22" name="Rectangle 1040"/>
            <p:cNvSpPr>
              <a:spLocks noChangeArrowheads="1"/>
            </p:cNvSpPr>
            <p:nvPr/>
          </p:nvSpPr>
          <p:spPr bwMode="auto">
            <a:xfrm>
              <a:off x="1874" y="2070"/>
              <a:ext cx="238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500" b="1" dirty="0">
                  <a:solidFill>
                    <a:srgbClr val="000000"/>
                  </a:solidFill>
                </a:rPr>
                <a:t>  </a:t>
              </a:r>
              <a:r>
                <a:rPr lang="pl-PL" sz="1500" b="1" dirty="0" smtClean="0">
                  <a:solidFill>
                    <a:srgbClr val="000000"/>
                  </a:solidFill>
                </a:rPr>
                <a:t>Proces w organizacji non-profit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23" name="Rectangle 1041"/>
            <p:cNvSpPr>
              <a:spLocks noChangeArrowheads="1"/>
            </p:cNvSpPr>
            <p:nvPr/>
          </p:nvSpPr>
          <p:spPr bwMode="auto">
            <a:xfrm>
              <a:off x="2712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4" name="Group 1042"/>
            <p:cNvGrpSpPr>
              <a:grpSpLocks/>
            </p:cNvGrpSpPr>
            <p:nvPr/>
          </p:nvGrpSpPr>
          <p:grpSpPr bwMode="auto">
            <a:xfrm>
              <a:off x="2712" y="2334"/>
              <a:ext cx="709" cy="531"/>
              <a:chOff x="2712" y="2334"/>
              <a:chExt cx="709" cy="531"/>
            </a:xfrm>
          </p:grpSpPr>
          <p:sp>
            <p:nvSpPr>
              <p:cNvPr id="41" name="Rectangle 1043"/>
              <p:cNvSpPr>
                <a:spLocks noChangeArrowheads="1"/>
              </p:cNvSpPr>
              <p:nvPr/>
            </p:nvSpPr>
            <p:spPr bwMode="auto">
              <a:xfrm>
                <a:off x="2712" y="2334"/>
                <a:ext cx="709" cy="5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Rectangle 1044"/>
              <p:cNvSpPr>
                <a:spLocks noChangeArrowheads="1"/>
              </p:cNvSpPr>
              <p:nvPr/>
            </p:nvSpPr>
            <p:spPr bwMode="auto">
              <a:xfrm>
                <a:off x="2926" y="2549"/>
                <a:ext cx="34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>
                    <a:solidFill>
                      <a:srgbClr val="000000"/>
                    </a:solidFill>
                  </a:rPr>
                  <a:t>Krok 2</a:t>
                </a:r>
                <a:endParaRPr lang="pl-PL">
                  <a:latin typeface="Times New Roman" pitchFamily="18" charset="0"/>
                </a:endParaRPr>
              </a:p>
            </p:txBody>
          </p:sp>
        </p:grpSp>
        <p:sp>
          <p:nvSpPr>
            <p:cNvPr id="25" name="Rectangle 1045"/>
            <p:cNvSpPr>
              <a:spLocks noChangeArrowheads="1"/>
            </p:cNvSpPr>
            <p:nvPr/>
          </p:nvSpPr>
          <p:spPr bwMode="auto">
            <a:xfrm>
              <a:off x="1874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6" name="Group 1046"/>
            <p:cNvGrpSpPr>
              <a:grpSpLocks/>
            </p:cNvGrpSpPr>
            <p:nvPr/>
          </p:nvGrpSpPr>
          <p:grpSpPr bwMode="auto">
            <a:xfrm>
              <a:off x="1874" y="2334"/>
              <a:ext cx="709" cy="531"/>
              <a:chOff x="1874" y="2334"/>
              <a:chExt cx="709" cy="531"/>
            </a:xfrm>
          </p:grpSpPr>
          <p:sp>
            <p:nvSpPr>
              <p:cNvPr id="39" name="Rectangle 1047"/>
              <p:cNvSpPr>
                <a:spLocks noChangeArrowheads="1"/>
              </p:cNvSpPr>
              <p:nvPr/>
            </p:nvSpPr>
            <p:spPr bwMode="auto">
              <a:xfrm>
                <a:off x="1874" y="2334"/>
                <a:ext cx="709" cy="5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Rectangle 1048"/>
              <p:cNvSpPr>
                <a:spLocks noChangeArrowheads="1"/>
              </p:cNvSpPr>
              <p:nvPr/>
            </p:nvSpPr>
            <p:spPr bwMode="auto">
              <a:xfrm>
                <a:off x="2088" y="2549"/>
                <a:ext cx="346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>
                    <a:solidFill>
                      <a:srgbClr val="000000"/>
                    </a:solidFill>
                  </a:rPr>
                  <a:t>Krok 1</a:t>
                </a:r>
                <a:endParaRPr lang="pl-PL">
                  <a:latin typeface="Times New Roman" pitchFamily="18" charset="0"/>
                </a:endParaRPr>
              </a:p>
            </p:txBody>
          </p:sp>
        </p:grpSp>
        <p:sp>
          <p:nvSpPr>
            <p:cNvPr id="27" name="Line 1049"/>
            <p:cNvSpPr>
              <a:spLocks noChangeShapeType="1"/>
            </p:cNvSpPr>
            <p:nvPr/>
          </p:nvSpPr>
          <p:spPr bwMode="auto">
            <a:xfrm>
              <a:off x="2583" y="260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1050"/>
            <p:cNvSpPr>
              <a:spLocks noChangeShapeType="1"/>
            </p:cNvSpPr>
            <p:nvPr/>
          </p:nvSpPr>
          <p:spPr bwMode="auto">
            <a:xfrm flipH="1">
              <a:off x="2583" y="259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1051"/>
            <p:cNvSpPr>
              <a:spLocks/>
            </p:cNvSpPr>
            <p:nvPr/>
          </p:nvSpPr>
          <p:spPr bwMode="auto">
            <a:xfrm>
              <a:off x="2624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1052"/>
            <p:cNvSpPr>
              <a:spLocks/>
            </p:cNvSpPr>
            <p:nvPr/>
          </p:nvSpPr>
          <p:spPr bwMode="auto">
            <a:xfrm>
              <a:off x="2624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Rectangle 1053"/>
            <p:cNvSpPr>
              <a:spLocks noChangeArrowheads="1"/>
            </p:cNvSpPr>
            <p:nvPr/>
          </p:nvSpPr>
          <p:spPr bwMode="auto">
            <a:xfrm>
              <a:off x="3550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2" name="Group 1054"/>
            <p:cNvGrpSpPr>
              <a:grpSpLocks/>
            </p:cNvGrpSpPr>
            <p:nvPr/>
          </p:nvGrpSpPr>
          <p:grpSpPr bwMode="auto">
            <a:xfrm>
              <a:off x="3550" y="2334"/>
              <a:ext cx="709" cy="531"/>
              <a:chOff x="3550" y="2334"/>
              <a:chExt cx="709" cy="531"/>
            </a:xfrm>
          </p:grpSpPr>
          <p:sp>
            <p:nvSpPr>
              <p:cNvPr id="37" name="Rectangle 1055"/>
              <p:cNvSpPr>
                <a:spLocks noChangeArrowheads="1"/>
              </p:cNvSpPr>
              <p:nvPr/>
            </p:nvSpPr>
            <p:spPr bwMode="auto">
              <a:xfrm>
                <a:off x="3550" y="2334"/>
                <a:ext cx="709" cy="5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Rectangle 1056"/>
              <p:cNvSpPr>
                <a:spLocks noChangeArrowheads="1"/>
              </p:cNvSpPr>
              <p:nvPr/>
            </p:nvSpPr>
            <p:spPr bwMode="auto">
              <a:xfrm>
                <a:off x="3797" y="2549"/>
                <a:ext cx="28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l-PL" sz="1200" dirty="0">
                    <a:solidFill>
                      <a:srgbClr val="000000"/>
                    </a:solidFill>
                  </a:rPr>
                  <a:t>Krok </a:t>
                </a:r>
                <a:r>
                  <a:rPr lang="pl-PL" sz="1200" dirty="0" smtClean="0">
                    <a:solidFill>
                      <a:srgbClr val="000000"/>
                    </a:solidFill>
                  </a:rPr>
                  <a:t>3</a:t>
                </a:r>
                <a:endParaRPr lang="pl-PL" dirty="0">
                  <a:latin typeface="Times New Roman" pitchFamily="18" charset="0"/>
                </a:endParaRPr>
              </a:p>
            </p:txBody>
          </p:sp>
        </p:grpSp>
        <p:sp>
          <p:nvSpPr>
            <p:cNvPr id="33" name="Line 1057"/>
            <p:cNvSpPr>
              <a:spLocks noChangeShapeType="1"/>
            </p:cNvSpPr>
            <p:nvPr/>
          </p:nvSpPr>
          <p:spPr bwMode="auto">
            <a:xfrm>
              <a:off x="3421" y="2606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Line 1058"/>
            <p:cNvSpPr>
              <a:spLocks noChangeShapeType="1"/>
            </p:cNvSpPr>
            <p:nvPr/>
          </p:nvSpPr>
          <p:spPr bwMode="auto">
            <a:xfrm flipH="1">
              <a:off x="3421" y="2592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Freeform 1059"/>
            <p:cNvSpPr>
              <a:spLocks/>
            </p:cNvSpPr>
            <p:nvPr/>
          </p:nvSpPr>
          <p:spPr bwMode="auto">
            <a:xfrm>
              <a:off x="3462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1060"/>
            <p:cNvSpPr>
              <a:spLocks/>
            </p:cNvSpPr>
            <p:nvPr/>
          </p:nvSpPr>
          <p:spPr bwMode="auto">
            <a:xfrm>
              <a:off x="3462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3" name="Group 1061"/>
          <p:cNvGrpSpPr>
            <a:grpSpLocks/>
          </p:cNvGrpSpPr>
          <p:nvPr/>
        </p:nvGrpSpPr>
        <p:grpSpPr bwMode="auto">
          <a:xfrm>
            <a:off x="7020265" y="2338051"/>
            <a:ext cx="1692287" cy="2593973"/>
            <a:chOff x="4259" y="1761"/>
            <a:chExt cx="919" cy="1634"/>
          </a:xfrm>
        </p:grpSpPr>
        <p:sp>
          <p:nvSpPr>
            <p:cNvPr id="44" name="Rectangle 1062"/>
            <p:cNvSpPr>
              <a:spLocks noChangeArrowheads="1"/>
            </p:cNvSpPr>
            <p:nvPr/>
          </p:nvSpPr>
          <p:spPr bwMode="auto">
            <a:xfrm>
              <a:off x="4469" y="1761"/>
              <a:ext cx="709" cy="1634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Rectangle 1063"/>
            <p:cNvSpPr>
              <a:spLocks noChangeArrowheads="1"/>
            </p:cNvSpPr>
            <p:nvPr/>
          </p:nvSpPr>
          <p:spPr bwMode="auto">
            <a:xfrm>
              <a:off x="4469" y="1761"/>
              <a:ext cx="709" cy="16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Rectangle 1064"/>
            <p:cNvSpPr>
              <a:spLocks noChangeArrowheads="1"/>
            </p:cNvSpPr>
            <p:nvPr/>
          </p:nvSpPr>
          <p:spPr bwMode="auto">
            <a:xfrm>
              <a:off x="4521" y="1865"/>
              <a:ext cx="580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000000"/>
                  </a:solidFill>
                </a:rPr>
                <a:t>Klient </a:t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b="1" dirty="0" smtClean="0">
                  <a:solidFill>
                    <a:srgbClr val="000000"/>
                  </a:solidFill>
                </a:rPr>
                <a:t/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dirty="0" smtClean="0">
                  <a:solidFill>
                    <a:srgbClr val="000000"/>
                  </a:solidFill>
                </a:rPr>
                <a:t>(zaspokojenie potrzeby – </a:t>
              </a:r>
              <a:br>
                <a:rPr lang="pl-PL" sz="1200" dirty="0" smtClean="0">
                  <a:solidFill>
                    <a:srgbClr val="000000"/>
                  </a:solidFill>
                </a:rPr>
              </a:br>
              <a:r>
                <a:rPr lang="pl-PL" sz="1200" b="1" dirty="0" smtClean="0">
                  <a:solidFill>
                    <a:srgbClr val="000000"/>
                  </a:solidFill>
                </a:rPr>
                <a:t>produkt</a:t>
              </a:r>
              <a:r>
                <a:rPr lang="pl-PL" sz="12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lub </a:t>
              </a:r>
            </a:p>
            <a:p>
              <a:pPr algn="ctr"/>
              <a:r>
                <a:rPr lang="pl-PL" sz="1200" b="1" dirty="0" smtClean="0">
                  <a:solidFill>
                    <a:srgbClr val="000000"/>
                  </a:solidFill>
                </a:rPr>
                <a:t>usługa)</a:t>
              </a:r>
              <a:endParaRPr lang="pl-PL" b="1" dirty="0">
                <a:latin typeface="Times New Roman" pitchFamily="18" charset="0"/>
              </a:endParaRPr>
            </a:p>
          </p:txBody>
        </p:sp>
        <p:sp>
          <p:nvSpPr>
            <p:cNvPr id="47" name="Rectangle 1065"/>
            <p:cNvSpPr>
              <a:spLocks noChangeArrowheads="1"/>
            </p:cNvSpPr>
            <p:nvPr/>
          </p:nvSpPr>
          <p:spPr bwMode="auto">
            <a:xfrm>
              <a:off x="4521" y="247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48" name="Line 1068"/>
            <p:cNvSpPr>
              <a:spLocks noChangeShapeType="1"/>
            </p:cNvSpPr>
            <p:nvPr/>
          </p:nvSpPr>
          <p:spPr bwMode="auto">
            <a:xfrm>
              <a:off x="4259" y="2606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Line 1069"/>
            <p:cNvSpPr>
              <a:spLocks noChangeShapeType="1"/>
            </p:cNvSpPr>
            <p:nvPr/>
          </p:nvSpPr>
          <p:spPr bwMode="auto">
            <a:xfrm flipH="1">
              <a:off x="4259" y="2592"/>
              <a:ext cx="1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070"/>
            <p:cNvSpPr>
              <a:spLocks/>
            </p:cNvSpPr>
            <p:nvPr/>
          </p:nvSpPr>
          <p:spPr bwMode="auto">
            <a:xfrm>
              <a:off x="4380" y="2555"/>
              <a:ext cx="89" cy="88"/>
            </a:xfrm>
            <a:custGeom>
              <a:avLst/>
              <a:gdLst>
                <a:gd name="T0" fmla="*/ 89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9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071"/>
            <p:cNvSpPr>
              <a:spLocks/>
            </p:cNvSpPr>
            <p:nvPr/>
          </p:nvSpPr>
          <p:spPr bwMode="auto">
            <a:xfrm>
              <a:off x="4380" y="2555"/>
              <a:ext cx="89" cy="88"/>
            </a:xfrm>
            <a:custGeom>
              <a:avLst/>
              <a:gdLst>
                <a:gd name="T0" fmla="*/ 89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9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00684" y="589879"/>
            <a:ext cx="832661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Proces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biznesowy to zbiór działań prowadzących do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celu</a:t>
            </a:r>
            <a:endParaRPr lang="pl-PL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1028"/>
          <p:cNvGrpSpPr>
            <a:grpSpLocks/>
          </p:cNvGrpSpPr>
          <p:nvPr/>
        </p:nvGrpSpPr>
        <p:grpSpPr bwMode="auto">
          <a:xfrm>
            <a:off x="1138018" y="3247686"/>
            <a:ext cx="1707070" cy="850900"/>
            <a:chOff x="966" y="2334"/>
            <a:chExt cx="908" cy="536"/>
          </a:xfrm>
        </p:grpSpPr>
        <p:sp>
          <p:nvSpPr>
            <p:cNvPr id="54" name="Rectangle 1029"/>
            <p:cNvSpPr>
              <a:spLocks noChangeArrowheads="1"/>
            </p:cNvSpPr>
            <p:nvPr/>
          </p:nvSpPr>
          <p:spPr bwMode="auto">
            <a:xfrm>
              <a:off x="966" y="2334"/>
              <a:ext cx="709" cy="531"/>
            </a:xfrm>
            <a:prstGeom prst="rect">
              <a:avLst/>
            </a:prstGeom>
            <a:solidFill>
              <a:srgbClr val="8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Rectangle 1030"/>
            <p:cNvSpPr>
              <a:spLocks noChangeArrowheads="1"/>
            </p:cNvSpPr>
            <p:nvPr/>
          </p:nvSpPr>
          <p:spPr bwMode="auto">
            <a:xfrm>
              <a:off x="966" y="2334"/>
              <a:ext cx="709" cy="5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Rectangle 1031"/>
            <p:cNvSpPr>
              <a:spLocks noChangeArrowheads="1"/>
            </p:cNvSpPr>
            <p:nvPr/>
          </p:nvSpPr>
          <p:spPr bwMode="auto">
            <a:xfrm>
              <a:off x="1165" y="2351"/>
              <a:ext cx="2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l-PL" sz="1200" b="1" dirty="0" smtClean="0">
                  <a:solidFill>
                    <a:srgbClr val="000000"/>
                  </a:solidFill>
                </a:rPr>
                <a:t>Klient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57" name="Rectangle 1032"/>
            <p:cNvSpPr>
              <a:spLocks noChangeArrowheads="1"/>
            </p:cNvSpPr>
            <p:nvPr/>
          </p:nvSpPr>
          <p:spPr bwMode="auto">
            <a:xfrm>
              <a:off x="1097" y="2521"/>
              <a:ext cx="53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000000"/>
                  </a:solidFill>
                </a:rPr>
                <a:t>(</a:t>
              </a:r>
              <a:r>
                <a:rPr lang="pl-PL" sz="1200" dirty="0" smtClean="0">
                  <a:solidFill>
                    <a:srgbClr val="000000"/>
                  </a:solidFill>
                </a:rPr>
                <a:t>potrzeba lub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przewidywana </a:t>
              </a:r>
            </a:p>
            <a:p>
              <a:pPr algn="ctr"/>
              <a:r>
                <a:rPr lang="pl-PL" sz="1200" dirty="0" smtClean="0">
                  <a:solidFill>
                    <a:srgbClr val="000000"/>
                  </a:solidFill>
                </a:rPr>
                <a:t>potrzeba)</a:t>
              </a:r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58" name="Line 1033"/>
            <p:cNvSpPr>
              <a:spLocks noChangeShapeType="1"/>
            </p:cNvSpPr>
            <p:nvPr/>
          </p:nvSpPr>
          <p:spPr bwMode="auto">
            <a:xfrm>
              <a:off x="1675" y="2606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Line 1034"/>
            <p:cNvSpPr>
              <a:spLocks noChangeShapeType="1"/>
            </p:cNvSpPr>
            <p:nvPr/>
          </p:nvSpPr>
          <p:spPr bwMode="auto">
            <a:xfrm flipH="1">
              <a:off x="1675" y="2592"/>
              <a:ext cx="1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1035"/>
            <p:cNvSpPr>
              <a:spLocks/>
            </p:cNvSpPr>
            <p:nvPr/>
          </p:nvSpPr>
          <p:spPr bwMode="auto">
            <a:xfrm>
              <a:off x="1786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Freeform 1036"/>
            <p:cNvSpPr>
              <a:spLocks/>
            </p:cNvSpPr>
            <p:nvPr/>
          </p:nvSpPr>
          <p:spPr bwMode="auto">
            <a:xfrm>
              <a:off x="1786" y="2555"/>
              <a:ext cx="88" cy="88"/>
            </a:xfrm>
            <a:custGeom>
              <a:avLst/>
              <a:gdLst>
                <a:gd name="T0" fmla="*/ 88 w 266"/>
                <a:gd name="T1" fmla="*/ 44 h 266"/>
                <a:gd name="T2" fmla="*/ 0 w 266"/>
                <a:gd name="T3" fmla="*/ 0 h 266"/>
                <a:gd name="T4" fmla="*/ 0 w 266"/>
                <a:gd name="T5" fmla="*/ 88 h 266"/>
                <a:gd name="T6" fmla="*/ 88 w 266"/>
                <a:gd name="T7" fmla="*/ 44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"/>
                <a:gd name="T13" fmla="*/ 0 h 266"/>
                <a:gd name="T14" fmla="*/ 266 w 266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" h="266">
                  <a:moveTo>
                    <a:pt x="266" y="133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266" y="1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7695227" y="968656"/>
            <a:ext cx="6444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pl-PL" dirty="0" smtClean="0">
                <a:latin typeface="+mn-lt"/>
              </a:rPr>
              <a:t> </a:t>
            </a:r>
            <a:endParaRPr lang="pl-PL" dirty="0">
              <a:latin typeface="+mn-lt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41435" y="1037991"/>
            <a:ext cx="8229325" cy="707886"/>
          </a:xfrm>
          <a:prstGeom prst="rect">
            <a:avLst/>
          </a:prstGeom>
          <a:solidFill>
            <a:srgbClr val="FFFF99"/>
          </a:soli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Celem realizacji procesu w </a:t>
            </a: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organizacji non-profit  </a:t>
            </a: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jest wykonanie usługi dla klienta-obywatela, </a:t>
            </a: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mającej </a:t>
            </a:r>
            <a:r>
              <a:rPr lang="pl-PL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dla niego określoną wartość. </a:t>
            </a:r>
            <a:endParaRPr lang="pl-PL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pole tekstowe 65"/>
          <p:cNvSpPr txBox="1">
            <a:spLocks noChangeAspect="1"/>
          </p:cNvSpPr>
          <p:nvPr/>
        </p:nvSpPr>
        <p:spPr>
          <a:xfrm>
            <a:off x="-1" y="3245101"/>
            <a:ext cx="1103993" cy="84296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regulacja – obowiązek</a:t>
            </a:r>
          </a:p>
          <a:p>
            <a:pPr marR="0" algn="l" defTabSz="914400" rtl="0" eaLnBrk="1" fontAlgn="auto" latinLnBrk="0" hangingPunct="1">
              <a:lnSpc>
                <a:spcPct val="120000"/>
              </a:lnSpc>
              <a:buClr>
                <a:srgbClr val="FFC000"/>
              </a:buClr>
              <a:buSzTx/>
              <a:buFont typeface="Arial" pitchFamily="34" charset="0"/>
              <a:buNone/>
              <a:tabLst/>
            </a:pPr>
            <a:endParaRPr kumimoji="0" lang="pl-PL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67" name="Group 1061"/>
          <p:cNvGrpSpPr>
            <a:grpSpLocks/>
          </p:cNvGrpSpPr>
          <p:nvPr/>
        </p:nvGrpSpPr>
        <p:grpSpPr bwMode="auto">
          <a:xfrm>
            <a:off x="7402748" y="2331986"/>
            <a:ext cx="1305584" cy="2593974"/>
            <a:chOff x="4469" y="1761"/>
            <a:chExt cx="709" cy="1634"/>
          </a:xfrm>
        </p:grpSpPr>
        <p:sp>
          <p:nvSpPr>
            <p:cNvPr id="68" name="Rectangle 1062"/>
            <p:cNvSpPr>
              <a:spLocks noChangeArrowheads="1"/>
            </p:cNvSpPr>
            <p:nvPr/>
          </p:nvSpPr>
          <p:spPr bwMode="auto">
            <a:xfrm>
              <a:off x="4469" y="1761"/>
              <a:ext cx="709" cy="163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" name="Rectangle 1063"/>
            <p:cNvSpPr>
              <a:spLocks noChangeArrowheads="1"/>
            </p:cNvSpPr>
            <p:nvPr/>
          </p:nvSpPr>
          <p:spPr bwMode="auto">
            <a:xfrm>
              <a:off x="4469" y="1761"/>
              <a:ext cx="709" cy="16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Rectangle 1064"/>
            <p:cNvSpPr>
              <a:spLocks noChangeArrowheads="1"/>
            </p:cNvSpPr>
            <p:nvPr/>
          </p:nvSpPr>
          <p:spPr bwMode="auto">
            <a:xfrm>
              <a:off x="4521" y="1840"/>
              <a:ext cx="580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000000"/>
                  </a:solidFill>
                </a:rPr>
                <a:t>Klient </a:t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b="1" dirty="0" smtClean="0">
                  <a:solidFill>
                    <a:srgbClr val="000000"/>
                  </a:solidFill>
                </a:rPr>
                <a:t/>
              </a:r>
              <a:br>
                <a:rPr lang="pl-PL" sz="1200" b="1" dirty="0" smtClean="0">
                  <a:solidFill>
                    <a:srgbClr val="000000"/>
                  </a:solidFill>
                </a:rPr>
              </a:br>
              <a:r>
                <a:rPr lang="pl-PL" sz="1200" dirty="0" smtClean="0">
                  <a:solidFill>
                    <a:srgbClr val="000000"/>
                  </a:solidFill>
                </a:rPr>
                <a:t>(zaspokojenie potrzeby – </a:t>
              </a:r>
              <a:br>
                <a:rPr lang="pl-PL" sz="1200" dirty="0" smtClean="0">
                  <a:solidFill>
                    <a:srgbClr val="000000"/>
                  </a:solidFill>
                </a:rPr>
              </a:br>
              <a:r>
                <a:rPr lang="pl-PL" sz="1200" dirty="0" smtClean="0">
                  <a:solidFill>
                    <a:srgbClr val="000000"/>
                  </a:solidFill>
                </a:rPr>
                <a:t>usługa </a:t>
              </a:r>
              <a:r>
                <a:rPr lang="pl-PL" sz="1200" dirty="0">
                  <a:solidFill>
                    <a:srgbClr val="000000"/>
                  </a:solidFill>
                </a:rPr>
                <a:t>związana bezpośrednio z</a:t>
              </a:r>
            </a:p>
            <a:p>
              <a:pPr algn="ctr"/>
              <a:r>
                <a:rPr lang="pl-PL" sz="1200" dirty="0">
                  <a:solidFill>
                    <a:srgbClr val="000000"/>
                  </a:solidFill>
                </a:rPr>
                <a:t>podstawowym rodzajem działalności </a:t>
              </a:r>
              <a:r>
                <a:rPr lang="pl-PL" sz="1200" dirty="0" smtClean="0">
                  <a:solidFill>
                    <a:srgbClr val="000000"/>
                  </a:solidFill>
                </a:rPr>
                <a:t>organizacji)</a:t>
              </a:r>
              <a:endParaRPr lang="pl-PL" sz="1200" dirty="0">
                <a:solidFill>
                  <a:srgbClr val="000000"/>
                </a:solidFill>
              </a:endParaRPr>
            </a:p>
            <a:p>
              <a:endParaRPr lang="pl-PL" dirty="0">
                <a:latin typeface="Times New Roman" pitchFamily="18" charset="0"/>
              </a:endParaRPr>
            </a:p>
          </p:txBody>
        </p:sp>
        <p:sp>
          <p:nvSpPr>
            <p:cNvPr id="71" name="Rectangle 1065"/>
            <p:cNvSpPr>
              <a:spLocks noChangeArrowheads="1"/>
            </p:cNvSpPr>
            <p:nvPr/>
          </p:nvSpPr>
          <p:spPr bwMode="auto">
            <a:xfrm>
              <a:off x="4521" y="247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l-PL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4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792163" y="638628"/>
            <a:ext cx="7700962" cy="328366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pl-PL" sz="2100" dirty="0" smtClean="0"/>
              <a:t>„Zarządzanie procesowe</a:t>
            </a:r>
            <a:r>
              <a:rPr lang="en-US" sz="2100" dirty="0" smtClean="0"/>
              <a:t> </a:t>
            </a:r>
            <a:r>
              <a:rPr lang="pl-PL" sz="2100" dirty="0" smtClean="0"/>
              <a:t>jest to uporządkowane podejście do: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pl-PL" sz="1700" dirty="0" smtClean="0"/>
              <a:t>identyfikacji, 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pl-PL" sz="1700" dirty="0" smtClean="0"/>
              <a:t>projektowania, 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pl-PL" sz="1700" dirty="0" smtClean="0"/>
              <a:t>realizacji, 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pl-PL" sz="1700" dirty="0" smtClean="0"/>
              <a:t>dokumentowania, 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pl-PL" sz="1700" dirty="0" smtClean="0"/>
              <a:t>monitorowania, </a:t>
            </a:r>
          </a:p>
          <a:p>
            <a:pPr lvl="1" algn="l">
              <a:buFont typeface="Wingdings" panose="05000000000000000000" pitchFamily="2" charset="2"/>
              <a:buChar char="ü"/>
            </a:pPr>
            <a:r>
              <a:rPr lang="pl-PL" sz="1700" dirty="0" smtClean="0"/>
              <a:t>kontroli i pomiaru, </a:t>
            </a:r>
          </a:p>
          <a:p>
            <a:r>
              <a:rPr lang="pl-PL" sz="2100" dirty="0" smtClean="0"/>
              <a:t>	zarówno zautomatyzowanych jak i niezautomatyzowanych procesów, prowadzące do osiągania powtarzalnych, coraz lepszych rezultatów zgodnych z celami strategicznymi organizacji.”</a:t>
            </a:r>
            <a:endParaRPr lang="en-US" dirty="0" smtClean="0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0" y="5398128"/>
            <a:ext cx="689409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762000" eaLnBrk="0" hangingPunct="0">
              <a:buClr>
                <a:schemeClr val="hlink"/>
              </a:buClr>
              <a:buSzPct val="200000"/>
              <a:buFont typeface="Zapf Dingbats"/>
              <a:buNone/>
              <a:defRPr/>
            </a:pPr>
            <a:r>
              <a:rPr lang="pl-PL" sz="1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Zarządzanie procesami a nie wynikami procesów !</a:t>
            </a:r>
            <a:endParaRPr lang="de-DE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7" name="Text Box 7"/>
          <p:cNvSpPr>
            <a:spLocks noChangeArrowheads="1"/>
          </p:cNvSpPr>
          <p:nvPr/>
        </p:nvSpPr>
        <p:spPr bwMode="auto">
          <a:xfrm>
            <a:off x="438187" y="3985996"/>
            <a:ext cx="8454389" cy="1055608"/>
          </a:xfrm>
          <a:prstGeom prst="roundRect">
            <a:avLst>
              <a:gd name="adj" fmla="val 16667"/>
            </a:avLst>
          </a:prstGeom>
          <a:solidFill>
            <a:srgbClr val="FF8B8B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defTabSz="762000">
              <a:spcBef>
                <a:spcPct val="50000"/>
              </a:spcBef>
              <a:defRPr/>
            </a:pPr>
            <a:r>
              <a:rPr lang="pl-PL" sz="2800" dirty="0" smtClean="0">
                <a:latin typeface="Arial Narrow" pitchFamily="34" charset="0"/>
                <a:cs typeface="Times New Roman" pitchFamily="18" charset="0"/>
              </a:rPr>
              <a:t>Celem zarządzania procesowego jest podniesienie efektywności oraz minimalizacja kosztów i ryzyk realizacji.</a:t>
            </a:r>
            <a:endParaRPr lang="en-US" sz="2800" dirty="0" smtClean="0"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88975" y="2934596"/>
            <a:ext cx="8023225" cy="2432050"/>
            <a:chOff x="224" y="2496"/>
            <a:chExt cx="5054" cy="153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68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742" y="2921"/>
              <a:ext cx="2031" cy="682"/>
            </a:xfrm>
            <a:custGeom>
              <a:avLst/>
              <a:gdLst>
                <a:gd name="T0" fmla="*/ 0 w 2031"/>
                <a:gd name="T1" fmla="*/ 0 h 682"/>
                <a:gd name="T2" fmla="*/ 0 w 2031"/>
                <a:gd name="T3" fmla="*/ 258 h 682"/>
                <a:gd name="T4" fmla="*/ 2031 w 2031"/>
                <a:gd name="T5" fmla="*/ 258 h 682"/>
                <a:gd name="T6" fmla="*/ 2031 w 2031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1"/>
                <a:gd name="T13" fmla="*/ 0 h 682"/>
                <a:gd name="T14" fmla="*/ 2031 w 2031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1" h="682">
                  <a:moveTo>
                    <a:pt x="0" y="0"/>
                  </a:moveTo>
                  <a:lnTo>
                    <a:pt x="0" y="258"/>
                  </a:lnTo>
                  <a:lnTo>
                    <a:pt x="2031" y="258"/>
                  </a:lnTo>
                  <a:lnTo>
                    <a:pt x="2031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742" y="2921"/>
              <a:ext cx="684" cy="682"/>
            </a:xfrm>
            <a:custGeom>
              <a:avLst/>
              <a:gdLst>
                <a:gd name="T0" fmla="*/ 0 w 684"/>
                <a:gd name="T1" fmla="*/ 0 h 682"/>
                <a:gd name="T2" fmla="*/ 0 w 684"/>
                <a:gd name="T3" fmla="*/ 258 h 682"/>
                <a:gd name="T4" fmla="*/ 684 w 684"/>
                <a:gd name="T5" fmla="*/ 258 h 682"/>
                <a:gd name="T6" fmla="*/ 684 w 684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682"/>
                <a:gd name="T14" fmla="*/ 684 w 684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682">
                  <a:moveTo>
                    <a:pt x="0" y="0"/>
                  </a:moveTo>
                  <a:lnTo>
                    <a:pt x="0" y="258"/>
                  </a:lnTo>
                  <a:lnTo>
                    <a:pt x="684" y="258"/>
                  </a:lnTo>
                  <a:lnTo>
                    <a:pt x="684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074" y="2921"/>
              <a:ext cx="668" cy="682"/>
            </a:xfrm>
            <a:custGeom>
              <a:avLst/>
              <a:gdLst>
                <a:gd name="T0" fmla="*/ 668 w 668"/>
                <a:gd name="T1" fmla="*/ 0 h 682"/>
                <a:gd name="T2" fmla="*/ 668 w 668"/>
                <a:gd name="T3" fmla="*/ 258 h 682"/>
                <a:gd name="T4" fmla="*/ 0 w 668"/>
                <a:gd name="T5" fmla="*/ 258 h 682"/>
                <a:gd name="T6" fmla="*/ 0 w 668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8"/>
                <a:gd name="T13" fmla="*/ 0 h 682"/>
                <a:gd name="T14" fmla="*/ 668 w 668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8" h="682">
                  <a:moveTo>
                    <a:pt x="668" y="0"/>
                  </a:moveTo>
                  <a:lnTo>
                    <a:pt x="668" y="258"/>
                  </a:lnTo>
                  <a:lnTo>
                    <a:pt x="0" y="258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29" y="2921"/>
              <a:ext cx="2013" cy="682"/>
            </a:xfrm>
            <a:custGeom>
              <a:avLst/>
              <a:gdLst>
                <a:gd name="T0" fmla="*/ 2013 w 2013"/>
                <a:gd name="T1" fmla="*/ 0 h 682"/>
                <a:gd name="T2" fmla="*/ 2013 w 2013"/>
                <a:gd name="T3" fmla="*/ 256 h 682"/>
                <a:gd name="T4" fmla="*/ 0 w 2013"/>
                <a:gd name="T5" fmla="*/ 256 h 682"/>
                <a:gd name="T6" fmla="*/ 0 w 2013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3"/>
                <a:gd name="T13" fmla="*/ 0 h 682"/>
                <a:gd name="T14" fmla="*/ 2013 w 2013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3" h="682">
                  <a:moveTo>
                    <a:pt x="2013" y="0"/>
                  </a:moveTo>
                  <a:lnTo>
                    <a:pt x="2013" y="256"/>
                  </a:lnTo>
                  <a:lnTo>
                    <a:pt x="0" y="256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37" y="2496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921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568" y="3603"/>
              <a:ext cx="1011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24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149" y="3738"/>
              <a:ext cx="5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Realizacja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706" y="3738"/>
              <a:ext cx="7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Dział Prawny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76" y="3738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Sprzedaż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449" y="3738"/>
              <a:ext cx="6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Księgowość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559" y="263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Prezes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279400" y="728663"/>
            <a:ext cx="8569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0" indent="-508000">
              <a:spcBef>
                <a:spcPct val="20000"/>
              </a:spcBef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Spojrzenie wertykalne na organizację pokazuje: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relacje podporządkowania – kto, komu podlega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ludzi zgrupowanych według typu wykonywanej pracy –co robią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pionowe struktury raportowe - formalne kierunki przepływu informacji</a:t>
            </a:r>
          </a:p>
        </p:txBody>
      </p:sp>
      <p:sp>
        <p:nvSpPr>
          <p:cNvPr id="23" name="Text Box 7"/>
          <p:cNvSpPr>
            <a:spLocks noChangeArrowheads="1"/>
          </p:cNvSpPr>
          <p:nvPr/>
        </p:nvSpPr>
        <p:spPr bwMode="auto">
          <a:xfrm>
            <a:off x="2878138" y="2091641"/>
            <a:ext cx="3616325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l-PL" sz="20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C</a:t>
            </a:r>
            <a:r>
              <a:rPr lang="pl-PL" sz="20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o</a:t>
            </a:r>
            <a:r>
              <a:rPr lang="pl-PL" sz="1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wytwarza </a:t>
            </a:r>
            <a:r>
              <a:rPr lang="pl-PL" sz="1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ta organizacja ?</a:t>
            </a:r>
            <a:endParaRPr lang="en-US" sz="1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88975" y="2934596"/>
            <a:ext cx="8023225" cy="2432050"/>
            <a:chOff x="224" y="2496"/>
            <a:chExt cx="5054" cy="153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68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742" y="2921"/>
              <a:ext cx="2031" cy="682"/>
            </a:xfrm>
            <a:custGeom>
              <a:avLst/>
              <a:gdLst>
                <a:gd name="T0" fmla="*/ 0 w 2031"/>
                <a:gd name="T1" fmla="*/ 0 h 682"/>
                <a:gd name="T2" fmla="*/ 0 w 2031"/>
                <a:gd name="T3" fmla="*/ 258 h 682"/>
                <a:gd name="T4" fmla="*/ 2031 w 2031"/>
                <a:gd name="T5" fmla="*/ 258 h 682"/>
                <a:gd name="T6" fmla="*/ 2031 w 2031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1"/>
                <a:gd name="T13" fmla="*/ 0 h 682"/>
                <a:gd name="T14" fmla="*/ 2031 w 2031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1" h="682">
                  <a:moveTo>
                    <a:pt x="0" y="0"/>
                  </a:moveTo>
                  <a:lnTo>
                    <a:pt x="0" y="258"/>
                  </a:lnTo>
                  <a:lnTo>
                    <a:pt x="2031" y="258"/>
                  </a:lnTo>
                  <a:lnTo>
                    <a:pt x="2031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742" y="2921"/>
              <a:ext cx="684" cy="682"/>
            </a:xfrm>
            <a:custGeom>
              <a:avLst/>
              <a:gdLst>
                <a:gd name="T0" fmla="*/ 0 w 684"/>
                <a:gd name="T1" fmla="*/ 0 h 682"/>
                <a:gd name="T2" fmla="*/ 0 w 684"/>
                <a:gd name="T3" fmla="*/ 258 h 682"/>
                <a:gd name="T4" fmla="*/ 684 w 684"/>
                <a:gd name="T5" fmla="*/ 258 h 682"/>
                <a:gd name="T6" fmla="*/ 684 w 684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4"/>
                <a:gd name="T13" fmla="*/ 0 h 682"/>
                <a:gd name="T14" fmla="*/ 684 w 684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4" h="682">
                  <a:moveTo>
                    <a:pt x="0" y="0"/>
                  </a:moveTo>
                  <a:lnTo>
                    <a:pt x="0" y="258"/>
                  </a:lnTo>
                  <a:lnTo>
                    <a:pt x="684" y="258"/>
                  </a:lnTo>
                  <a:lnTo>
                    <a:pt x="684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074" y="2921"/>
              <a:ext cx="668" cy="682"/>
            </a:xfrm>
            <a:custGeom>
              <a:avLst/>
              <a:gdLst>
                <a:gd name="T0" fmla="*/ 668 w 668"/>
                <a:gd name="T1" fmla="*/ 0 h 682"/>
                <a:gd name="T2" fmla="*/ 668 w 668"/>
                <a:gd name="T3" fmla="*/ 258 h 682"/>
                <a:gd name="T4" fmla="*/ 0 w 668"/>
                <a:gd name="T5" fmla="*/ 258 h 682"/>
                <a:gd name="T6" fmla="*/ 0 w 668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8"/>
                <a:gd name="T13" fmla="*/ 0 h 682"/>
                <a:gd name="T14" fmla="*/ 668 w 668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8" h="682">
                  <a:moveTo>
                    <a:pt x="668" y="0"/>
                  </a:moveTo>
                  <a:lnTo>
                    <a:pt x="668" y="258"/>
                  </a:lnTo>
                  <a:lnTo>
                    <a:pt x="0" y="258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29" y="2921"/>
              <a:ext cx="2013" cy="682"/>
            </a:xfrm>
            <a:custGeom>
              <a:avLst/>
              <a:gdLst>
                <a:gd name="T0" fmla="*/ 2013 w 2013"/>
                <a:gd name="T1" fmla="*/ 0 h 682"/>
                <a:gd name="T2" fmla="*/ 2013 w 2013"/>
                <a:gd name="T3" fmla="*/ 256 h 682"/>
                <a:gd name="T4" fmla="*/ 0 w 2013"/>
                <a:gd name="T5" fmla="*/ 256 h 682"/>
                <a:gd name="T6" fmla="*/ 0 w 2013"/>
                <a:gd name="T7" fmla="*/ 682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3"/>
                <a:gd name="T13" fmla="*/ 0 h 682"/>
                <a:gd name="T14" fmla="*/ 2013 w 2013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3" h="682">
                  <a:moveTo>
                    <a:pt x="2013" y="0"/>
                  </a:moveTo>
                  <a:lnTo>
                    <a:pt x="2013" y="256"/>
                  </a:lnTo>
                  <a:lnTo>
                    <a:pt x="0" y="256"/>
                  </a:lnTo>
                  <a:lnTo>
                    <a:pt x="0" y="6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1600">
                <a:latin typeface="+mn-lt"/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37" y="2496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921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568" y="3603"/>
              <a:ext cx="1011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24" y="3603"/>
              <a:ext cx="1010" cy="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pl-PL" sz="1600">
                <a:cs typeface="Times New Roman" pitchFamily="18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149" y="3738"/>
              <a:ext cx="5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Realizacja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706" y="3738"/>
              <a:ext cx="7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Dział Prawny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76" y="3738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Sprzedaż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449" y="3738"/>
              <a:ext cx="64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Księgowość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559" y="263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Prezes</a:t>
              </a:r>
              <a:endParaRPr lang="pl-PL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279400" y="728663"/>
            <a:ext cx="8569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0" indent="-508000">
              <a:spcBef>
                <a:spcPct val="20000"/>
              </a:spcBef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Spojrzenie wertykalne na organizację pokazuje: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 err="1" smtClean="0">
                <a:latin typeface="+mn-lt"/>
                <a:cs typeface="Times New Roman" pitchFamily="18" charset="0"/>
              </a:rPr>
              <a:t>reacje</a:t>
            </a:r>
            <a:r>
              <a:rPr lang="pl-PL" sz="1800" dirty="0" smtClean="0">
                <a:latin typeface="+mn-lt"/>
                <a:cs typeface="Times New Roman" pitchFamily="18" charset="0"/>
              </a:rPr>
              <a:t> </a:t>
            </a:r>
            <a:r>
              <a:rPr lang="pl-PL" sz="1800" dirty="0">
                <a:latin typeface="+mn-lt"/>
                <a:cs typeface="Times New Roman" pitchFamily="18" charset="0"/>
              </a:rPr>
              <a:t>podporządkowania – kto, komu podlega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ludzi zgrupowanych według typu wykonywanej pracy –co robią ?</a:t>
            </a:r>
          </a:p>
          <a:p>
            <a:pPr marL="914400" lvl="1" indent="-457200">
              <a:spcBef>
                <a:spcPct val="20000"/>
              </a:spcBef>
              <a:buFontTx/>
              <a:buChar char="•"/>
              <a:defRPr/>
            </a:pPr>
            <a:r>
              <a:rPr lang="pl-PL" sz="1800" dirty="0">
                <a:latin typeface="+mn-lt"/>
                <a:cs typeface="Times New Roman" pitchFamily="18" charset="0"/>
              </a:rPr>
              <a:t>pionowe struktury raportowe - formalne kierunki przepływu informacji</a:t>
            </a:r>
          </a:p>
        </p:txBody>
      </p:sp>
      <p:sp>
        <p:nvSpPr>
          <p:cNvPr id="22" name="Text Box 7"/>
          <p:cNvSpPr>
            <a:spLocks noChangeArrowheads="1"/>
          </p:cNvSpPr>
          <p:nvPr/>
        </p:nvSpPr>
        <p:spPr bwMode="auto">
          <a:xfrm>
            <a:off x="2878138" y="2091641"/>
            <a:ext cx="3616325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l-PL" sz="20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A co</a:t>
            </a:r>
            <a:r>
              <a:rPr lang="pl-PL" sz="16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wytwarza </a:t>
            </a:r>
            <a:r>
              <a:rPr lang="pl-PL" sz="16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ta organizacja ?</a:t>
            </a:r>
            <a:endParaRPr lang="en-US" sz="1600" b="1" dirty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4" name="Obraz 19" descr="PZPB hierarchia procesów 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1218" y="2618283"/>
            <a:ext cx="6943558" cy="311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469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1097</Words>
  <Application>Microsoft Office PowerPoint</Application>
  <PresentationFormat>Pokaz na ekranie (16:10)</PresentationFormat>
  <Paragraphs>240</Paragraphs>
  <Slides>27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Open Sans</vt:lpstr>
      <vt:lpstr>Wingdings</vt:lpstr>
      <vt:lpstr>Times</vt:lpstr>
      <vt:lpstr>Zapf Dingbats</vt:lpstr>
      <vt:lpstr>Arial Narrow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Marek3</dc:creator>
  <cp:lastModifiedBy>Marek</cp:lastModifiedBy>
  <cp:revision>43</cp:revision>
  <dcterms:modified xsi:type="dcterms:W3CDTF">2018-04-13T12:42:09Z</dcterms:modified>
</cp:coreProperties>
</file>